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sldIdLst>
    <p:sldId id="273" r:id="rId5"/>
  </p:sldIdLst>
  <p:sldSz cx="7772400" cy="10058400"/>
  <p:notesSz cx="6858000" cy="93138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5" userDrawn="1">
          <p15:clr>
            <a:srgbClr val="A4A3A4"/>
          </p15:clr>
        </p15:guide>
        <p15:guide id="2" pos="264" userDrawn="1">
          <p15:clr>
            <a:srgbClr val="A4A3A4"/>
          </p15:clr>
        </p15:guide>
        <p15:guide id="4" orient="horz" pos="1056" userDrawn="1">
          <p15:clr>
            <a:srgbClr val="A4A3A4"/>
          </p15:clr>
        </p15:guide>
        <p15:guide id="5" orient="horz" pos="6216" userDrawn="1">
          <p15:clr>
            <a:srgbClr val="A4A3A4"/>
          </p15:clr>
        </p15:guide>
        <p15:guide id="6" orient="horz" pos="5990" userDrawn="1">
          <p15:clr>
            <a:srgbClr val="A4A3A4"/>
          </p15:clr>
        </p15:guide>
        <p15:guide id="7" orient="horz" pos="5664" userDrawn="1">
          <p15:clr>
            <a:srgbClr val="A4A3A4"/>
          </p15:clr>
        </p15:guide>
        <p15:guide id="8" pos="4608" userDrawn="1">
          <p15:clr>
            <a:srgbClr val="A4A3A4"/>
          </p15:clr>
        </p15:guide>
        <p15:guide id="10" orient="horz" pos="1352" userDrawn="1">
          <p15:clr>
            <a:srgbClr val="A4A3A4"/>
          </p15:clr>
        </p15:guide>
        <p15:guide id="11" pos="1128" userDrawn="1">
          <p15:clr>
            <a:srgbClr val="A4A3A4"/>
          </p15:clr>
        </p15:guide>
        <p15:guide id="12" pos="1728" userDrawn="1">
          <p15:clr>
            <a:srgbClr val="A4A3A4"/>
          </p15:clr>
        </p15:guide>
        <p15:guide id="13" pos="3240" userDrawn="1">
          <p15:clr>
            <a:srgbClr val="A4A3A4"/>
          </p15:clr>
        </p15:guide>
        <p15:guide id="14" pos="3851" userDrawn="1">
          <p15:clr>
            <a:srgbClr val="A4A3A4"/>
          </p15:clr>
        </p15:guide>
        <p15:guide id="15" pos="244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FD961B-0EDD-9B51-9B77-FCB5000F54D2}" name="Curran, Jean" initials="JC" userId="S::jean.curran@dairy.org::240d050c-6df7-4eaa-af6c-c518c062cd24" providerId="AD"/>
  <p188:author id="{2FF08882-E666-E199-582C-FDB607C6DEFD}" name="Maisano, Megan" initials="MM" userId="S::Megan.Maisano@dairy.org::bd555dfc-4ff7-4c07-a201-fd7fe97365f3" providerId="AD"/>
  <p188:author id="{155D5C94-00BC-DFCA-4482-E81644A26E0F}" name="Miranda  Wiley" initials="MW" userId="S::mirandawiley@verdanabold.onmicrosoft.com::450671a2-03aa-4862-b0e2-cc587c7af1f3" providerId="AD"/>
  <p188:author id="{B009A2BE-7F25-C14A-DA66-C17FE151D8C4}" name="Cummins, Sally" initials="CS" userId="S::sally.cummins@dairy.org::ebe365b0-e434-47ed-bb22-3a7108aa0e68" providerId="AD"/>
  <p188:author id="{3E5418E0-F9D8-5BDF-A893-CEFD09ECAD9D}" name="Coffield, Erin" initials="CE" userId="S::Erin.Coffield@dairy.org::fc877b35-b326-4c29-b029-3f819d4f756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ackworth, Kerry" initials="HK" lastIdx="8" clrIdx="0">
    <p:extLst>
      <p:ext uri="{19B8F6BF-5375-455C-9EA6-DF929625EA0E}">
        <p15:presenceInfo xmlns:p15="http://schemas.microsoft.com/office/powerpoint/2012/main" userId="S::Kerry.Hackworth@dairy.org::5c559802-410a-4492-b30a-6568da440a1f" providerId="AD"/>
      </p:ext>
    </p:extLst>
  </p:cmAuthor>
  <p:cmAuthor id="2" name="Coffield, Erin" initials="CE" lastIdx="19" clrIdx="1">
    <p:extLst>
      <p:ext uri="{19B8F6BF-5375-455C-9EA6-DF929625EA0E}">
        <p15:presenceInfo xmlns:p15="http://schemas.microsoft.com/office/powerpoint/2012/main" userId="S::Erin.Coffield@dairy.org::fc877b35-b326-4c29-b029-3f819d4f756b" providerId="AD"/>
      </p:ext>
    </p:extLst>
  </p:cmAuthor>
  <p:cmAuthor id="3" name="Maisano, Megan" initials="MM" lastIdx="8" clrIdx="2">
    <p:extLst>
      <p:ext uri="{19B8F6BF-5375-455C-9EA6-DF929625EA0E}">
        <p15:presenceInfo xmlns:p15="http://schemas.microsoft.com/office/powerpoint/2012/main" userId="S::Megan.Maisano@dairy.org::bd555dfc-4ff7-4c07-a201-fd7fe97365f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9B5"/>
    <a:srgbClr val="00528F"/>
    <a:srgbClr val="6AA42D"/>
    <a:srgbClr val="E3F9DF"/>
    <a:srgbClr val="F8F8F8"/>
    <a:srgbClr val="C5DBBB"/>
    <a:srgbClr val="F9F9F9"/>
    <a:srgbClr val="EDEDED"/>
    <a:srgbClr val="F0F0F0"/>
    <a:srgbClr val="6AA4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10D79B-A083-4542-8626-E9B142B32994}" v="4" dt="2025-01-14T21:47:52.971"/>
    <p1510:client id="{9651BDBE-A5E9-4BA3-A36C-4AA1D6FFB61B}" v="23" dt="2025-01-14T22:08:03.7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680" autoAdjust="0"/>
    <p:restoredTop sz="95878"/>
  </p:normalViewPr>
  <p:slideViewPr>
    <p:cSldViewPr snapToGrid="0">
      <p:cViewPr>
        <p:scale>
          <a:sx n="110" d="100"/>
          <a:sy n="110" d="100"/>
        </p:scale>
        <p:origin x="966" y="-552"/>
      </p:cViewPr>
      <p:guideLst>
        <p:guide orient="horz" pos="315"/>
        <p:guide pos="264"/>
        <p:guide orient="horz" pos="1056"/>
        <p:guide orient="horz" pos="6216"/>
        <p:guide orient="horz" pos="5990"/>
        <p:guide orient="horz" pos="5664"/>
        <p:guide pos="4608"/>
        <p:guide orient="horz" pos="1352"/>
        <p:guide pos="1128"/>
        <p:guide pos="1728"/>
        <p:guide pos="3240"/>
        <p:guide pos="3851"/>
        <p:guide pos="2448"/>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2402" tIns="46201" rIns="92402" bIns="46201" rtlCol="0"/>
          <a:lstStyle>
            <a:lvl1pPr algn="l">
              <a:defRPr sz="1200" b="0" i="0">
                <a:latin typeface="Cabin" pitchFamily="2" charset="77"/>
              </a:defRPr>
            </a:lvl1pPr>
          </a:lstStyle>
          <a:p>
            <a:endParaRPr lang="en-US" dirty="0"/>
          </a:p>
        </p:txBody>
      </p:sp>
      <p:sp>
        <p:nvSpPr>
          <p:cNvPr id="3" name="Date Placeholder 2"/>
          <p:cNvSpPr>
            <a:spLocks noGrp="1"/>
          </p:cNvSpPr>
          <p:nvPr>
            <p:ph type="dt" idx="1"/>
          </p:nvPr>
        </p:nvSpPr>
        <p:spPr>
          <a:xfrm>
            <a:off x="3884613" y="0"/>
            <a:ext cx="2971800" cy="467311"/>
          </a:xfrm>
          <a:prstGeom prst="rect">
            <a:avLst/>
          </a:prstGeom>
        </p:spPr>
        <p:txBody>
          <a:bodyPr vert="horz" lIns="92402" tIns="46201" rIns="92402" bIns="46201" rtlCol="0"/>
          <a:lstStyle>
            <a:lvl1pPr algn="r">
              <a:defRPr sz="1200" b="0" i="0">
                <a:latin typeface="Cabin" pitchFamily="2" charset="77"/>
              </a:defRPr>
            </a:lvl1pPr>
          </a:lstStyle>
          <a:p>
            <a:fld id="{81DD660C-25F6-9D40-ADAB-E89121E5FFDC}" type="datetimeFigureOut">
              <a:rPr lang="en-US" smtClean="0"/>
              <a:pPr/>
              <a:t>1/14/2025</a:t>
            </a:fld>
            <a:endParaRPr lang="en-US" dirty="0"/>
          </a:p>
        </p:txBody>
      </p:sp>
      <p:sp>
        <p:nvSpPr>
          <p:cNvPr id="4" name="Slide Image Placeholder 3"/>
          <p:cNvSpPr>
            <a:spLocks noGrp="1" noRot="1" noChangeAspect="1"/>
          </p:cNvSpPr>
          <p:nvPr>
            <p:ph type="sldImg" idx="2"/>
          </p:nvPr>
        </p:nvSpPr>
        <p:spPr>
          <a:xfrm>
            <a:off x="2214563" y="1163638"/>
            <a:ext cx="2428875" cy="3143250"/>
          </a:xfrm>
          <a:prstGeom prst="rect">
            <a:avLst/>
          </a:prstGeom>
          <a:noFill/>
          <a:ln w="12700">
            <a:solidFill>
              <a:prstClr val="black"/>
            </a:solidFill>
          </a:ln>
        </p:spPr>
        <p:txBody>
          <a:bodyPr vert="horz" lIns="92402" tIns="46201" rIns="92402" bIns="46201" rtlCol="0" anchor="ctr"/>
          <a:lstStyle/>
          <a:p>
            <a:endParaRPr lang="en-US" dirty="0"/>
          </a:p>
        </p:txBody>
      </p:sp>
      <p:sp>
        <p:nvSpPr>
          <p:cNvPr id="5" name="Notes Placeholder 4"/>
          <p:cNvSpPr>
            <a:spLocks noGrp="1"/>
          </p:cNvSpPr>
          <p:nvPr>
            <p:ph type="body" sz="quarter" idx="3"/>
          </p:nvPr>
        </p:nvSpPr>
        <p:spPr>
          <a:xfrm>
            <a:off x="685800" y="4482297"/>
            <a:ext cx="5486400" cy="3667334"/>
          </a:xfrm>
          <a:prstGeom prst="rect">
            <a:avLst/>
          </a:prstGeom>
        </p:spPr>
        <p:txBody>
          <a:bodyPr vert="horz" lIns="92402" tIns="46201" rIns="92402" bIns="4620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46554"/>
            <a:ext cx="2971800" cy="467310"/>
          </a:xfrm>
          <a:prstGeom prst="rect">
            <a:avLst/>
          </a:prstGeom>
        </p:spPr>
        <p:txBody>
          <a:bodyPr vert="horz" lIns="92402" tIns="46201" rIns="92402" bIns="46201" rtlCol="0" anchor="b"/>
          <a:lstStyle>
            <a:lvl1pPr algn="l">
              <a:defRPr sz="1200" b="0" i="0">
                <a:latin typeface="Cabin" pitchFamily="2" charset="77"/>
              </a:defRPr>
            </a:lvl1pPr>
          </a:lstStyle>
          <a:p>
            <a:endParaRPr lang="en-US" dirty="0"/>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2402" tIns="46201" rIns="92402" bIns="46201" rtlCol="0" anchor="b"/>
          <a:lstStyle>
            <a:lvl1pPr algn="r">
              <a:defRPr sz="1200" b="0" i="0">
                <a:latin typeface="Cabin" pitchFamily="2" charset="77"/>
              </a:defRPr>
            </a:lvl1pPr>
          </a:lstStyle>
          <a:p>
            <a:fld id="{DFDD7202-EC57-8F46-AF97-71D4E3DF1975}" type="slidenum">
              <a:rPr lang="en-US" smtClean="0"/>
              <a:pPr/>
              <a:t>‹#›</a:t>
            </a:fld>
            <a:endParaRPr lang="en-US" dirty="0"/>
          </a:p>
        </p:txBody>
      </p:sp>
    </p:spTree>
    <p:extLst>
      <p:ext uri="{BB962C8B-B14F-4D97-AF65-F5344CB8AC3E}">
        <p14:creationId xmlns:p14="http://schemas.microsoft.com/office/powerpoint/2010/main" val="3229019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bin" pitchFamily="2" charset="77"/>
        <a:ea typeface="+mn-ea"/>
        <a:cs typeface="+mn-cs"/>
      </a:defRPr>
    </a:lvl1pPr>
    <a:lvl2pPr marL="457200" algn="l" defTabSz="914400" rtl="0" eaLnBrk="1" latinLnBrk="0" hangingPunct="1">
      <a:defRPr sz="1200" b="0" i="0" kern="1200">
        <a:solidFill>
          <a:schemeClr val="tx1"/>
        </a:solidFill>
        <a:latin typeface="Cabin" pitchFamily="2" charset="77"/>
        <a:ea typeface="+mn-ea"/>
        <a:cs typeface="+mn-cs"/>
      </a:defRPr>
    </a:lvl2pPr>
    <a:lvl3pPr marL="914400" algn="l" defTabSz="914400" rtl="0" eaLnBrk="1" latinLnBrk="0" hangingPunct="1">
      <a:defRPr sz="1200" b="0" i="0" kern="1200">
        <a:solidFill>
          <a:schemeClr val="tx1"/>
        </a:solidFill>
        <a:latin typeface="Cabin" pitchFamily="2" charset="77"/>
        <a:ea typeface="+mn-ea"/>
        <a:cs typeface="+mn-cs"/>
      </a:defRPr>
    </a:lvl3pPr>
    <a:lvl4pPr marL="1371600" algn="l" defTabSz="914400" rtl="0" eaLnBrk="1" latinLnBrk="0" hangingPunct="1">
      <a:defRPr sz="1200" b="0" i="0" kern="1200">
        <a:solidFill>
          <a:schemeClr val="tx1"/>
        </a:solidFill>
        <a:latin typeface="Cabin" pitchFamily="2" charset="77"/>
        <a:ea typeface="+mn-ea"/>
        <a:cs typeface="+mn-cs"/>
      </a:defRPr>
    </a:lvl4pPr>
    <a:lvl5pPr marL="1828800" algn="l" defTabSz="914400" rtl="0" eaLnBrk="1" latinLnBrk="0" hangingPunct="1">
      <a:defRPr sz="1200" b="0" i="0" kern="1200">
        <a:solidFill>
          <a:schemeClr val="tx1"/>
        </a:solidFill>
        <a:latin typeface="Cabin"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DD7202-EC57-8F46-AF97-71D4E3DF1975}" type="slidenum">
              <a:rPr lang="en-US" smtClean="0"/>
              <a:t>1</a:t>
            </a:fld>
            <a:endParaRPr lang="en-US" dirty="0"/>
          </a:p>
        </p:txBody>
      </p:sp>
    </p:spTree>
    <p:extLst>
      <p:ext uri="{BB962C8B-B14F-4D97-AF65-F5344CB8AC3E}">
        <p14:creationId xmlns:p14="http://schemas.microsoft.com/office/powerpoint/2010/main" val="3774860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p>
        </p:txBody>
      </p:sp>
      <p:sp>
        <p:nvSpPr>
          <p:cNvPr id="4" name="Date Placeholder 3"/>
          <p:cNvSpPr>
            <a:spLocks noGrp="1"/>
          </p:cNvSpPr>
          <p:nvPr>
            <p:ph type="dt" sz="half" idx="10"/>
          </p:nvPr>
        </p:nvSpPr>
        <p:spPr/>
        <p:txBody>
          <a:bodyPr/>
          <a:lstStyle/>
          <a:p>
            <a:fld id="{612A25E0-7814-694C-8C10-BD306F564625}" type="datetime1">
              <a:rPr lang="en-US" smtClean="0"/>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F6ACA1-4898-8342-82E6-7550F980F2E7}" type="slidenum">
              <a:rPr lang="en-US" smtClean="0"/>
              <a:t>‹#›</a:t>
            </a:fld>
            <a:endParaRPr lang="en-US" dirty="0"/>
          </a:p>
        </p:txBody>
      </p:sp>
    </p:spTree>
    <p:extLst>
      <p:ext uri="{BB962C8B-B14F-4D97-AF65-F5344CB8AC3E}">
        <p14:creationId xmlns:p14="http://schemas.microsoft.com/office/powerpoint/2010/main" val="987225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6B7149-9CFE-1046-8863-D4DFD226B857}" type="datetime1">
              <a:rPr lang="en-US" smtClean="0"/>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F6ACA1-4898-8342-82E6-7550F980F2E7}" type="slidenum">
              <a:rPr lang="en-US" smtClean="0"/>
              <a:t>‹#›</a:t>
            </a:fld>
            <a:endParaRPr lang="en-US" dirty="0"/>
          </a:p>
        </p:txBody>
      </p:sp>
    </p:spTree>
    <p:extLst>
      <p:ext uri="{BB962C8B-B14F-4D97-AF65-F5344CB8AC3E}">
        <p14:creationId xmlns:p14="http://schemas.microsoft.com/office/powerpoint/2010/main" val="1145293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81F41-6699-7F46-9C8A-AD0619C79249}" type="datetime1">
              <a:rPr lang="en-US" smtClean="0"/>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F6ACA1-4898-8342-82E6-7550F980F2E7}" type="slidenum">
              <a:rPr lang="en-US" smtClean="0"/>
              <a:t>‹#›</a:t>
            </a:fld>
            <a:endParaRPr lang="en-US" dirty="0"/>
          </a:p>
        </p:txBody>
      </p:sp>
    </p:spTree>
    <p:extLst>
      <p:ext uri="{BB962C8B-B14F-4D97-AF65-F5344CB8AC3E}">
        <p14:creationId xmlns:p14="http://schemas.microsoft.com/office/powerpoint/2010/main" val="2754459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7C0FBA-A98B-FD44-84C5-683A3A14CCBC}" type="datetime1">
              <a:rPr lang="en-US" smtClean="0"/>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F6ACA1-4898-8342-82E6-7550F980F2E7}" type="slidenum">
              <a:rPr lang="en-US" smtClean="0"/>
              <a:t>‹#›</a:t>
            </a:fld>
            <a:endParaRPr lang="en-US" dirty="0"/>
          </a:p>
        </p:txBody>
      </p:sp>
    </p:spTree>
    <p:extLst>
      <p:ext uri="{BB962C8B-B14F-4D97-AF65-F5344CB8AC3E}">
        <p14:creationId xmlns:p14="http://schemas.microsoft.com/office/powerpoint/2010/main" val="1561865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D7EFC6-8C58-7B46-A45B-970D398A8650}" type="datetime1">
              <a:rPr lang="en-US" smtClean="0"/>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F6ACA1-4898-8342-82E6-7550F980F2E7}" type="slidenum">
              <a:rPr lang="en-US" smtClean="0"/>
              <a:t>‹#›</a:t>
            </a:fld>
            <a:endParaRPr lang="en-US" dirty="0"/>
          </a:p>
        </p:txBody>
      </p:sp>
    </p:spTree>
    <p:extLst>
      <p:ext uri="{BB962C8B-B14F-4D97-AF65-F5344CB8AC3E}">
        <p14:creationId xmlns:p14="http://schemas.microsoft.com/office/powerpoint/2010/main" val="2768140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84E897-9A44-7D40-AC42-CC66F0868610}" type="datetime1">
              <a:rPr lang="en-US" smtClean="0"/>
              <a:t>1/14/2025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F6ACA1-4898-8342-82E6-7550F980F2E7}" type="slidenum">
              <a:rPr lang="en-US" smtClean="0"/>
              <a:t>‹#›</a:t>
            </a:fld>
            <a:endParaRPr lang="en-US" dirty="0"/>
          </a:p>
        </p:txBody>
      </p:sp>
    </p:spTree>
    <p:extLst>
      <p:ext uri="{BB962C8B-B14F-4D97-AF65-F5344CB8AC3E}">
        <p14:creationId xmlns:p14="http://schemas.microsoft.com/office/powerpoint/2010/main" val="3520342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AC5BE6-F76A-D54A-8BBE-CF9571C147E5}" type="datetime1">
              <a:rPr lang="en-US" smtClean="0"/>
              <a:t>1/14/2025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F6ACA1-4898-8342-82E6-7550F980F2E7}" type="slidenum">
              <a:rPr lang="en-US" smtClean="0"/>
              <a:t>‹#›</a:t>
            </a:fld>
            <a:endParaRPr lang="en-US" dirty="0"/>
          </a:p>
        </p:txBody>
      </p:sp>
    </p:spTree>
    <p:extLst>
      <p:ext uri="{BB962C8B-B14F-4D97-AF65-F5344CB8AC3E}">
        <p14:creationId xmlns:p14="http://schemas.microsoft.com/office/powerpoint/2010/main" val="305964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2F2EB07-9E8D-124A-B51E-1077DD320C1B}" type="datetime1">
              <a:rPr lang="en-US" smtClean="0"/>
              <a:t>1/14/2025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F6ACA1-4898-8342-82E6-7550F980F2E7}" type="slidenum">
              <a:rPr lang="en-US" smtClean="0"/>
              <a:t>‹#›</a:t>
            </a:fld>
            <a:endParaRPr lang="en-US" dirty="0"/>
          </a:p>
        </p:txBody>
      </p:sp>
    </p:spTree>
    <p:extLst>
      <p:ext uri="{BB962C8B-B14F-4D97-AF65-F5344CB8AC3E}">
        <p14:creationId xmlns:p14="http://schemas.microsoft.com/office/powerpoint/2010/main" val="2795333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9D15BE-1D1F-C34F-BCBA-02B802800BF3}" type="datetime1">
              <a:rPr lang="en-US" smtClean="0"/>
              <a:t>1/14/2025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0F6ACA1-4898-8342-82E6-7550F980F2E7}" type="slidenum">
              <a:rPr lang="en-US" smtClean="0"/>
              <a:t>‹#›</a:t>
            </a:fld>
            <a:endParaRPr lang="en-US" dirty="0"/>
          </a:p>
        </p:txBody>
      </p:sp>
    </p:spTree>
    <p:extLst>
      <p:ext uri="{BB962C8B-B14F-4D97-AF65-F5344CB8AC3E}">
        <p14:creationId xmlns:p14="http://schemas.microsoft.com/office/powerpoint/2010/main" val="1522762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79FEE0D8-B1EB-4645-B88A-3B48891467AA}" type="datetime1">
              <a:rPr lang="en-US" smtClean="0"/>
              <a:t>1/14/2025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F6ACA1-4898-8342-82E6-7550F980F2E7}" type="slidenum">
              <a:rPr lang="en-US" smtClean="0"/>
              <a:t>‹#›</a:t>
            </a:fld>
            <a:endParaRPr lang="en-US" dirty="0"/>
          </a:p>
        </p:txBody>
      </p:sp>
    </p:spTree>
    <p:extLst>
      <p:ext uri="{BB962C8B-B14F-4D97-AF65-F5344CB8AC3E}">
        <p14:creationId xmlns:p14="http://schemas.microsoft.com/office/powerpoint/2010/main" val="648827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dirty="0"/>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0DABD211-D43F-A945-A53B-858E7E2DB39F}" type="datetime1">
              <a:rPr lang="en-US" smtClean="0"/>
              <a:t>1/14/2025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F6ACA1-4898-8342-82E6-7550F980F2E7}" type="slidenum">
              <a:rPr lang="en-US" smtClean="0"/>
              <a:t>‹#›</a:t>
            </a:fld>
            <a:endParaRPr lang="en-US" dirty="0"/>
          </a:p>
        </p:txBody>
      </p:sp>
    </p:spTree>
    <p:extLst>
      <p:ext uri="{BB962C8B-B14F-4D97-AF65-F5344CB8AC3E}">
        <p14:creationId xmlns:p14="http://schemas.microsoft.com/office/powerpoint/2010/main" val="3044578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b="0" i="0">
                <a:solidFill>
                  <a:schemeClr val="tx1">
                    <a:tint val="75000"/>
                  </a:schemeClr>
                </a:solidFill>
                <a:latin typeface="Cabin" pitchFamily="2" charset="77"/>
              </a:defRPr>
            </a:lvl1pPr>
          </a:lstStyle>
          <a:p>
            <a:fld id="{435D5063-67BB-254E-830B-8727DB68A15D}" type="datetime1">
              <a:rPr lang="en-US" smtClean="0"/>
              <a:pPr/>
              <a:t>1/14/2025</a:t>
            </a:fld>
            <a:endParaRPr lang="en-US" dirty="0"/>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b="0" i="0">
                <a:solidFill>
                  <a:schemeClr val="tx1">
                    <a:tint val="75000"/>
                  </a:schemeClr>
                </a:solidFill>
                <a:latin typeface="Cabin" pitchFamily="2" charset="77"/>
              </a:defRPr>
            </a:lvl1pPr>
          </a:lstStyle>
          <a:p>
            <a:endParaRPr lang="en-US" dirty="0"/>
          </a:p>
        </p:txBody>
      </p:sp>
      <p:sp>
        <p:nvSpPr>
          <p:cNvPr id="6" name="Slide Number Placeholder 5"/>
          <p:cNvSpPr>
            <a:spLocks noGrp="1"/>
          </p:cNvSpPr>
          <p:nvPr>
            <p:ph type="sldNum" sz="quarter" idx="4"/>
          </p:nvPr>
        </p:nvSpPr>
        <p:spPr>
          <a:xfrm>
            <a:off x="7079530" y="9530044"/>
            <a:ext cx="158518" cy="264408"/>
          </a:xfrm>
          <a:prstGeom prst="rect">
            <a:avLst/>
          </a:prstGeom>
        </p:spPr>
        <p:txBody>
          <a:bodyPr vert="horz" lIns="0" tIns="0" rIns="0" bIns="0" rtlCol="0" anchor="b" anchorCtr="0"/>
          <a:lstStyle>
            <a:lvl1pPr algn="r">
              <a:defRPr sz="900">
                <a:solidFill>
                  <a:schemeClr val="tx2"/>
                </a:solidFill>
                <a:latin typeface="Avenir Book" panose="02000503020000020003" pitchFamily="2" charset="0"/>
              </a:defRPr>
            </a:lvl1pPr>
          </a:lstStyle>
          <a:p>
            <a:fld id="{60F6ACA1-4898-8342-82E6-7550F980F2E7}" type="slidenum">
              <a:rPr lang="en-US" smtClean="0"/>
              <a:pPr/>
              <a:t>‹#›</a:t>
            </a:fld>
            <a:endParaRPr lang="en-US" dirty="0"/>
          </a:p>
        </p:txBody>
      </p:sp>
    </p:spTree>
    <p:extLst>
      <p:ext uri="{BB962C8B-B14F-4D97-AF65-F5344CB8AC3E}">
        <p14:creationId xmlns:p14="http://schemas.microsoft.com/office/powerpoint/2010/main" val="20422819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b="0" i="0" kern="1200">
          <a:solidFill>
            <a:schemeClr val="tx1"/>
          </a:solidFill>
          <a:latin typeface="Cabin" pitchFamily="2" charset="77"/>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b="0" i="0" kern="1200">
          <a:solidFill>
            <a:schemeClr val="tx1"/>
          </a:solidFill>
          <a:latin typeface="Cabin" pitchFamily="2" charset="77"/>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b="0" i="0" kern="1200">
          <a:solidFill>
            <a:schemeClr val="tx1"/>
          </a:solidFill>
          <a:latin typeface="Cabin" pitchFamily="2" charset="77"/>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b="0" i="0" kern="1200">
          <a:solidFill>
            <a:schemeClr val="tx1"/>
          </a:solidFill>
          <a:latin typeface="Cabin" pitchFamily="2" charset="77"/>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b="0" i="0" kern="1200">
          <a:solidFill>
            <a:schemeClr val="tx1"/>
          </a:solidFill>
          <a:latin typeface="Cabin" pitchFamily="2" charset="77"/>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 Id="rId9"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B407696B-5A5C-3A3F-5A98-3C0CADDAF525}"/>
              </a:ext>
            </a:extLst>
          </p:cNvPr>
          <p:cNvGrpSpPr/>
          <p:nvPr/>
        </p:nvGrpSpPr>
        <p:grpSpPr>
          <a:xfrm>
            <a:off x="1440640" y="2560654"/>
            <a:ext cx="6004695" cy="1971023"/>
            <a:chOff x="1298027" y="2809184"/>
            <a:chExt cx="6004695" cy="5392481"/>
          </a:xfrm>
          <a:effectLst>
            <a:outerShdw blurRad="144037" sx="102000" sy="102000" algn="ctr" rotWithShape="0">
              <a:prstClr val="black">
                <a:alpha val="10169"/>
              </a:prstClr>
            </a:outerShdw>
          </a:effectLst>
        </p:grpSpPr>
        <p:sp>
          <p:nvSpPr>
            <p:cNvPr id="45" name="Rounded Rectangle 44">
              <a:extLst>
                <a:ext uri="{FF2B5EF4-FFF2-40B4-BE49-F238E27FC236}">
                  <a16:creationId xmlns:a16="http://schemas.microsoft.com/office/drawing/2014/main" id="{FD5CBA21-A9B7-D0DC-735E-02710700F855}"/>
                </a:ext>
              </a:extLst>
            </p:cNvPr>
            <p:cNvSpPr/>
            <p:nvPr/>
          </p:nvSpPr>
          <p:spPr>
            <a:xfrm>
              <a:off x="6146718" y="2809184"/>
              <a:ext cx="1156004" cy="5392481"/>
            </a:xfrm>
            <a:prstGeom prst="roundRect">
              <a:avLst>
                <a:gd name="adj" fmla="val 10857"/>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a:extLst>
                <a:ext uri="{FF2B5EF4-FFF2-40B4-BE49-F238E27FC236}">
                  <a16:creationId xmlns:a16="http://schemas.microsoft.com/office/drawing/2014/main" id="{0C3EE8FF-46C2-DAB1-D9DE-BC744F0676B8}"/>
                </a:ext>
              </a:extLst>
            </p:cNvPr>
            <p:cNvSpPr/>
            <p:nvPr/>
          </p:nvSpPr>
          <p:spPr>
            <a:xfrm>
              <a:off x="1298027" y="2809184"/>
              <a:ext cx="1156004" cy="5392481"/>
            </a:xfrm>
            <a:prstGeom prst="roundRect">
              <a:avLst>
                <a:gd name="adj" fmla="val 10857"/>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a:extLst>
                <a:ext uri="{FF2B5EF4-FFF2-40B4-BE49-F238E27FC236}">
                  <a16:creationId xmlns:a16="http://schemas.microsoft.com/office/drawing/2014/main" id="{CD3D3D6A-AD48-FEF2-2545-523C472D18BA}"/>
                </a:ext>
              </a:extLst>
            </p:cNvPr>
            <p:cNvSpPr/>
            <p:nvPr/>
          </p:nvSpPr>
          <p:spPr>
            <a:xfrm>
              <a:off x="4934546" y="2809184"/>
              <a:ext cx="1156004" cy="5392481"/>
            </a:xfrm>
            <a:prstGeom prst="roundRect">
              <a:avLst>
                <a:gd name="adj" fmla="val 10857"/>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a:extLst>
                <a:ext uri="{FF2B5EF4-FFF2-40B4-BE49-F238E27FC236}">
                  <a16:creationId xmlns:a16="http://schemas.microsoft.com/office/drawing/2014/main" id="{F067E551-FCCE-6FF9-CB56-4FA9FA7671F0}"/>
                </a:ext>
              </a:extLst>
            </p:cNvPr>
            <p:cNvSpPr/>
            <p:nvPr/>
          </p:nvSpPr>
          <p:spPr>
            <a:xfrm>
              <a:off x="3722373" y="2809184"/>
              <a:ext cx="1156004" cy="5392481"/>
            </a:xfrm>
            <a:prstGeom prst="roundRect">
              <a:avLst>
                <a:gd name="adj" fmla="val 10857"/>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a:extLst>
                <a:ext uri="{FF2B5EF4-FFF2-40B4-BE49-F238E27FC236}">
                  <a16:creationId xmlns:a16="http://schemas.microsoft.com/office/drawing/2014/main" id="{A4A4D617-B742-4B94-067E-5685D1F34B12}"/>
                </a:ext>
              </a:extLst>
            </p:cNvPr>
            <p:cNvSpPr/>
            <p:nvPr/>
          </p:nvSpPr>
          <p:spPr>
            <a:xfrm>
              <a:off x="2510200" y="2809184"/>
              <a:ext cx="1156004" cy="5392481"/>
            </a:xfrm>
            <a:prstGeom prst="roundRect">
              <a:avLst>
                <a:gd name="adj" fmla="val 10857"/>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Rectangle 6">
            <a:extLst>
              <a:ext uri="{FF2B5EF4-FFF2-40B4-BE49-F238E27FC236}">
                <a16:creationId xmlns:a16="http://schemas.microsoft.com/office/drawing/2014/main" id="{DE3C6C2E-E223-AC2C-76AE-C28BFA1B7791}"/>
              </a:ext>
            </a:extLst>
          </p:cNvPr>
          <p:cNvSpPr/>
          <p:nvPr/>
        </p:nvSpPr>
        <p:spPr>
          <a:xfrm>
            <a:off x="0" y="0"/>
            <a:ext cx="7772399" cy="1610215"/>
          </a:xfrm>
          <a:prstGeom prst="rect">
            <a:avLst/>
          </a:prstGeom>
          <a:solidFill>
            <a:srgbClr val="0369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bin" pitchFamily="2" charset="77"/>
            </a:endParaRPr>
          </a:p>
        </p:txBody>
      </p:sp>
      <p:sp>
        <p:nvSpPr>
          <p:cNvPr id="5" name="TextBox 4">
            <a:extLst>
              <a:ext uri="{FF2B5EF4-FFF2-40B4-BE49-F238E27FC236}">
                <a16:creationId xmlns:a16="http://schemas.microsoft.com/office/drawing/2014/main" id="{82C08538-CEEA-370E-7F09-3034DBA95FC5}"/>
              </a:ext>
            </a:extLst>
          </p:cNvPr>
          <p:cNvSpPr txBox="1"/>
          <p:nvPr/>
        </p:nvSpPr>
        <p:spPr>
          <a:xfrm>
            <a:off x="419101" y="480745"/>
            <a:ext cx="5670801" cy="341632"/>
          </a:xfrm>
          <a:prstGeom prst="rect">
            <a:avLst/>
          </a:prstGeom>
          <a:noFill/>
        </p:spPr>
        <p:txBody>
          <a:bodyPr wrap="square" lIns="0" tIns="0" rIns="0" bIns="0" rtlCol="0">
            <a:spAutoFit/>
          </a:bodyPr>
          <a:lstStyle/>
          <a:p>
            <a:pPr>
              <a:lnSpc>
                <a:spcPct val="90000"/>
              </a:lnSpc>
              <a:spcBef>
                <a:spcPts val="388"/>
              </a:spcBef>
            </a:pPr>
            <a:r>
              <a:rPr lang="en-US" sz="2400" b="1" dirty="0">
                <a:solidFill>
                  <a:schemeClr val="bg1"/>
                </a:solidFill>
                <a:latin typeface="Cabin" pitchFamily="2" charset="77"/>
              </a:rPr>
              <a:t>What’s in Your Glass?</a:t>
            </a:r>
          </a:p>
        </p:txBody>
      </p:sp>
      <p:sp>
        <p:nvSpPr>
          <p:cNvPr id="165" name="TextBox 164">
            <a:extLst>
              <a:ext uri="{FF2B5EF4-FFF2-40B4-BE49-F238E27FC236}">
                <a16:creationId xmlns:a16="http://schemas.microsoft.com/office/drawing/2014/main" id="{CBE0E17A-C787-1EFA-F05C-247425BF112D}"/>
              </a:ext>
            </a:extLst>
          </p:cNvPr>
          <p:cNvSpPr txBox="1"/>
          <p:nvPr/>
        </p:nvSpPr>
        <p:spPr>
          <a:xfrm>
            <a:off x="419101" y="835840"/>
            <a:ext cx="6896099" cy="524631"/>
          </a:xfrm>
          <a:prstGeom prst="rect">
            <a:avLst/>
          </a:prstGeom>
          <a:noFill/>
        </p:spPr>
        <p:txBody>
          <a:bodyPr wrap="square" lIns="0" tIns="0" rIns="0" bIns="0" rtlCol="0">
            <a:spAutoFit/>
          </a:bodyPr>
          <a:lstStyle/>
          <a:p>
            <a:pPr>
              <a:lnSpc>
                <a:spcPct val="110000"/>
              </a:lnSpc>
              <a:spcBef>
                <a:spcPts val="900"/>
              </a:spcBef>
            </a:pPr>
            <a:r>
              <a:rPr lang="en-US" sz="1600" dirty="0">
                <a:solidFill>
                  <a:schemeClr val="bg1"/>
                </a:solidFill>
                <a:latin typeface="Cabin" pitchFamily="2" charset="77"/>
              </a:rPr>
              <a:t>Choices are great, but they can be overwhelming.</a:t>
            </a:r>
            <a:br>
              <a:rPr lang="en-US" sz="1600" dirty="0">
                <a:solidFill>
                  <a:schemeClr val="bg1"/>
                </a:solidFill>
                <a:latin typeface="Cabin" pitchFamily="2" charset="77"/>
              </a:rPr>
            </a:br>
            <a:r>
              <a:rPr lang="en-US" sz="1600" dirty="0">
                <a:solidFill>
                  <a:schemeClr val="bg1"/>
                </a:solidFill>
                <a:latin typeface="Cabin" pitchFamily="2" charset="77"/>
              </a:rPr>
              <a:t>This at-a-glance chart can help you understand what’s in your glass.</a:t>
            </a:r>
          </a:p>
        </p:txBody>
      </p:sp>
      <p:pic>
        <p:nvPicPr>
          <p:cNvPr id="276" name="Picture 150">
            <a:extLst>
              <a:ext uri="{FF2B5EF4-FFF2-40B4-BE49-F238E27FC236}">
                <a16:creationId xmlns:a16="http://schemas.microsoft.com/office/drawing/2014/main" id="{5FE52476-1C58-EE2C-7B3E-DC49E47FBD2F}"/>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506817" y="9401245"/>
            <a:ext cx="833782" cy="384102"/>
          </a:xfrm>
          <a:prstGeom prst="rect">
            <a:avLst/>
          </a:prstGeom>
        </p:spPr>
      </p:pic>
      <p:sp>
        <p:nvSpPr>
          <p:cNvPr id="277" name="TextBox 276">
            <a:extLst>
              <a:ext uri="{FF2B5EF4-FFF2-40B4-BE49-F238E27FC236}">
                <a16:creationId xmlns:a16="http://schemas.microsoft.com/office/drawing/2014/main" id="{C88BF3DC-82A4-D646-AEF4-13A1426DB0BF}"/>
              </a:ext>
            </a:extLst>
          </p:cNvPr>
          <p:cNvSpPr txBox="1"/>
          <p:nvPr/>
        </p:nvSpPr>
        <p:spPr>
          <a:xfrm>
            <a:off x="415926" y="9577655"/>
            <a:ext cx="1208338" cy="178122"/>
          </a:xfrm>
          <a:prstGeom prst="rect">
            <a:avLst/>
          </a:prstGeom>
          <a:noFill/>
        </p:spPr>
        <p:txBody>
          <a:bodyPr wrap="square" lIns="0" tIns="0" rIns="0" bIns="0" rtlCol="0" anchor="b" anchorCtr="0">
            <a:noAutofit/>
          </a:bodyPr>
          <a:lstStyle>
            <a:defPPr>
              <a:defRPr lang="en-US"/>
            </a:defPPr>
            <a:lvl1pPr marL="65088" indent="-57150">
              <a:defRPr sz="900">
                <a:solidFill>
                  <a:schemeClr val="tx1">
                    <a:lumMod val="75000"/>
                    <a:lumOff val="25000"/>
                  </a:schemeClr>
                </a:solidFill>
              </a:defRPr>
            </a:lvl1pPr>
          </a:lstStyle>
          <a:p>
            <a:pPr>
              <a:spcBef>
                <a:spcPts val="600"/>
              </a:spcBef>
            </a:pPr>
            <a:r>
              <a:rPr lang="en-US" sz="700" dirty="0">
                <a:solidFill>
                  <a:schemeClr val="tx2"/>
                </a:solidFill>
                <a:latin typeface="Cabin" pitchFamily="2" charset="77"/>
              </a:rPr>
              <a:t>©2025 National Dairy Council</a:t>
            </a:r>
            <a:r>
              <a:rPr lang="en-US" sz="700" baseline="30000" dirty="0">
                <a:solidFill>
                  <a:schemeClr val="tx2"/>
                </a:solidFill>
                <a:latin typeface="Cabin" pitchFamily="2" charset="77"/>
              </a:rPr>
              <a:t>®</a:t>
            </a:r>
          </a:p>
        </p:txBody>
      </p:sp>
      <p:sp>
        <p:nvSpPr>
          <p:cNvPr id="4" name="TextBox 3">
            <a:extLst>
              <a:ext uri="{FF2B5EF4-FFF2-40B4-BE49-F238E27FC236}">
                <a16:creationId xmlns:a16="http://schemas.microsoft.com/office/drawing/2014/main" id="{C5A81F89-99EB-E3C5-CB85-84FBB9727E5B}"/>
              </a:ext>
            </a:extLst>
          </p:cNvPr>
          <p:cNvSpPr txBox="1"/>
          <p:nvPr/>
        </p:nvSpPr>
        <p:spPr>
          <a:xfrm>
            <a:off x="415924" y="8706929"/>
            <a:ext cx="7052787" cy="863791"/>
          </a:xfrm>
          <a:prstGeom prst="rect">
            <a:avLst/>
          </a:prstGeom>
          <a:noFill/>
        </p:spPr>
        <p:txBody>
          <a:bodyPr wrap="square" lIns="0" tIns="0" rIns="0" bIns="0" rtlCol="0" anchor="t" anchorCtr="0">
            <a:noAutofit/>
          </a:bodyPr>
          <a:lstStyle>
            <a:defPPr>
              <a:defRPr lang="en-US"/>
            </a:defPPr>
            <a:lvl1pPr marL="65088" indent="-57150">
              <a:defRPr sz="900">
                <a:solidFill>
                  <a:schemeClr val="tx1">
                    <a:lumMod val="75000"/>
                    <a:lumOff val="25000"/>
                  </a:schemeClr>
                </a:solidFill>
              </a:defRPr>
            </a:lvl1pPr>
          </a:lstStyle>
          <a:p>
            <a:pPr marL="60325" indent="-53975"/>
            <a:r>
              <a:rPr lang="en-US" sz="600" dirty="0">
                <a:solidFill>
                  <a:schemeClr val="tx1"/>
                </a:solidFill>
                <a:effectLst/>
                <a:latin typeface="Cabin" pitchFamily="2" charset="77"/>
              </a:rPr>
              <a:t>*Source: </a:t>
            </a:r>
            <a:r>
              <a:rPr lang="en-US" sz="600" dirty="0" err="1">
                <a:solidFill>
                  <a:schemeClr val="tx1"/>
                </a:solidFill>
                <a:effectLst/>
                <a:latin typeface="Cabin" pitchFamily="2" charset="77"/>
              </a:rPr>
              <a:t>Circana</a:t>
            </a:r>
            <a:r>
              <a:rPr lang="en-US" sz="600" dirty="0">
                <a:solidFill>
                  <a:schemeClr val="tx1"/>
                </a:solidFill>
                <a:effectLst/>
                <a:latin typeface="Cabin" pitchFamily="2" charset="77"/>
              </a:rPr>
              <a:t> Group, L.P. Multi-outlets and convenience stores. 52 week-period ending Dec 1, 2024. (</a:t>
            </a:r>
            <a:r>
              <a:rPr lang="en-US" sz="600" dirty="0">
                <a:solidFill>
                  <a:schemeClr val="tx1"/>
                </a:solidFill>
                <a:latin typeface="Cabin" pitchFamily="2" charset="77"/>
              </a:rPr>
              <a:t>Half-gallon d</a:t>
            </a:r>
            <a:r>
              <a:rPr lang="en-US" sz="600" dirty="0">
                <a:solidFill>
                  <a:schemeClr val="tx1"/>
                </a:solidFill>
                <a:effectLst/>
                <a:latin typeface="Cabin" pitchFamily="2" charset="77"/>
              </a:rPr>
              <a:t>airy milk, unflavored (1%); dairy </a:t>
            </a:r>
            <a:r>
              <a:rPr lang="en-US" sz="600" dirty="0">
                <a:solidFill>
                  <a:schemeClr val="tx1"/>
                </a:solidFill>
                <a:latin typeface="Cabin" pitchFamily="2" charset="77"/>
              </a:rPr>
              <a:t>m</a:t>
            </a:r>
            <a:r>
              <a:rPr lang="en-US" sz="600" dirty="0">
                <a:solidFill>
                  <a:schemeClr val="tx1"/>
                </a:solidFill>
                <a:effectLst/>
                <a:latin typeface="Cabin" pitchFamily="2" charset="77"/>
              </a:rPr>
              <a:t>ilk, lactose-free, unflavored (1%); leading almond, soy and oat beverage brands, unflavored</a:t>
            </a:r>
            <a:r>
              <a:rPr lang="en-US" sz="600">
                <a:solidFill>
                  <a:schemeClr val="tx1"/>
                </a:solidFill>
                <a:effectLst/>
                <a:latin typeface="Cabin" pitchFamily="2" charset="77"/>
              </a:rPr>
              <a:t>;</a:t>
            </a:r>
            <a:r>
              <a:rPr lang="en-US" sz="600" dirty="0">
                <a:solidFill>
                  <a:schemeClr val="tx1"/>
                </a:solidFill>
                <a:effectLst/>
                <a:latin typeface="Cabin" pitchFamily="2" charset="77"/>
              </a:rPr>
              <a:t> 1-gallon dairy milk, private label, unflavored</a:t>
            </a:r>
            <a:r>
              <a:rPr lang="en-US" sz="600">
                <a:solidFill>
                  <a:schemeClr val="tx1"/>
                </a:solidFill>
                <a:effectLst/>
                <a:latin typeface="Cabin" pitchFamily="2" charset="77"/>
              </a:rPr>
              <a:t>.)</a:t>
            </a:r>
            <a:endParaRPr lang="en-US" sz="600" dirty="0">
              <a:solidFill>
                <a:schemeClr val="tx1"/>
              </a:solidFill>
              <a:effectLst/>
              <a:latin typeface="Cabin" pitchFamily="2" charset="77"/>
            </a:endParaRPr>
          </a:p>
          <a:p>
            <a:pPr marL="120650" indent="-120650">
              <a:buFont typeface="+mj-lt"/>
              <a:buAutoNum type="arabicPeriod"/>
            </a:pPr>
            <a:r>
              <a:rPr lang="en-US" sz="600" dirty="0">
                <a:solidFill>
                  <a:schemeClr val="tx1"/>
                </a:solidFill>
                <a:latin typeface="Cabin" pitchFamily="2" charset="77"/>
              </a:rPr>
              <a:t>USDA, Agricultural Research Service. </a:t>
            </a:r>
            <a:r>
              <a:rPr lang="en-US" sz="600" dirty="0" err="1">
                <a:solidFill>
                  <a:schemeClr val="tx1"/>
                </a:solidFill>
                <a:latin typeface="Cabin" pitchFamily="2" charset="77"/>
              </a:rPr>
              <a:t>FoodData</a:t>
            </a:r>
            <a:r>
              <a:rPr lang="en-US" sz="600" dirty="0">
                <a:solidFill>
                  <a:schemeClr val="tx1"/>
                </a:solidFill>
                <a:latin typeface="Cabin" pitchFamily="2" charset="77"/>
              </a:rPr>
              <a:t> Central, 2019. https://fdc.nal.usda.gov/. FDC IDs: 746772, 2705389, 1999630, 1999631, 2257046. Accessed December 2024. </a:t>
            </a:r>
          </a:p>
          <a:p>
            <a:pPr marL="120650" indent="-120650">
              <a:buFont typeface="+mj-lt"/>
              <a:buAutoNum type="arabicPeriod"/>
            </a:pPr>
            <a:r>
              <a:rPr lang="en-US" sz="600" dirty="0">
                <a:solidFill>
                  <a:schemeClr val="tx1"/>
                </a:solidFill>
                <a:latin typeface="Cabin" pitchFamily="2" charset="77"/>
              </a:rPr>
              <a:t>USDA, Agricultural Research Service. USDA, FDA and ODS-NIH Database for the Iodine Content of Common Foods Release 3.0 (2023). </a:t>
            </a:r>
          </a:p>
          <a:p>
            <a:pPr marL="120650" indent="-120650">
              <a:buFont typeface="+mj-lt"/>
              <a:buAutoNum type="arabicPeriod"/>
            </a:pPr>
            <a:r>
              <a:rPr lang="en-US" sz="600" dirty="0">
                <a:solidFill>
                  <a:schemeClr val="tx1"/>
                </a:solidFill>
                <a:latin typeface="Cabin" pitchFamily="2" charset="77"/>
              </a:rPr>
              <a:t>Naturally occurring nutrients based on publicly available product ingredient lists. Accessed July 2023. Lactose-free milk is real dairy milk that has added lactase enzymes to break down lactose. USDA FDC ID 2705389 does not include values for iodine, pantothenic acid and tryptophan (for niacin equivalents) as of December 2024.</a:t>
            </a:r>
          </a:p>
          <a:p>
            <a:pPr marL="120650" indent="-120650">
              <a:buFont typeface="+mj-lt"/>
              <a:buAutoNum type="arabicPeriod"/>
            </a:pPr>
            <a:r>
              <a:rPr lang="en-US" sz="600" dirty="0">
                <a:solidFill>
                  <a:schemeClr val="tx1"/>
                </a:solidFill>
                <a:latin typeface="Cabin" pitchFamily="2" charset="77"/>
              </a:rPr>
              <a:t>FDA’s Daily Value (DV) for potassium of 4700 mg is based on a 2005 DRI recommendation. In 2019, NASEM updated the DRI to 3400 mg. </a:t>
            </a:r>
            <a:br>
              <a:rPr lang="en-US" sz="600" dirty="0">
                <a:solidFill>
                  <a:schemeClr val="tx1"/>
                </a:solidFill>
                <a:latin typeface="Cabin" pitchFamily="2" charset="77"/>
              </a:rPr>
            </a:br>
            <a:r>
              <a:rPr lang="en-US" sz="600" dirty="0">
                <a:solidFill>
                  <a:schemeClr val="tx1"/>
                </a:solidFill>
                <a:latin typeface="Cabin" pitchFamily="2" charset="77"/>
              </a:rPr>
              <a:t>These values are based on the 2019 DRI of 3400 mg.</a:t>
            </a:r>
          </a:p>
          <a:p>
            <a:pPr marL="7938" indent="0"/>
            <a:endParaRPr lang="en-US" sz="600" dirty="0">
              <a:solidFill>
                <a:schemeClr val="tx1"/>
              </a:solidFill>
              <a:effectLst/>
              <a:latin typeface="Cabin" pitchFamily="2" charset="77"/>
            </a:endParaRPr>
          </a:p>
        </p:txBody>
      </p:sp>
      <p:sp>
        <p:nvSpPr>
          <p:cNvPr id="6" name="Rectangle 5">
            <a:extLst>
              <a:ext uri="{FF2B5EF4-FFF2-40B4-BE49-F238E27FC236}">
                <a16:creationId xmlns:a16="http://schemas.microsoft.com/office/drawing/2014/main" id="{5688B463-FD27-DC4C-0985-C9150B8C45B5}"/>
              </a:ext>
            </a:extLst>
          </p:cNvPr>
          <p:cNvSpPr/>
          <p:nvPr/>
        </p:nvSpPr>
        <p:spPr>
          <a:xfrm>
            <a:off x="333257" y="3736515"/>
            <a:ext cx="1100986" cy="473788"/>
          </a:xfrm>
          <a:prstGeom prst="rect">
            <a:avLst/>
          </a:prstGeom>
          <a:solidFill>
            <a:srgbClr val="0369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abin" pitchFamily="2" charset="77"/>
            </a:endParaRPr>
          </a:p>
        </p:txBody>
      </p:sp>
      <p:sp>
        <p:nvSpPr>
          <p:cNvPr id="8" name="TextBox 7">
            <a:extLst>
              <a:ext uri="{FF2B5EF4-FFF2-40B4-BE49-F238E27FC236}">
                <a16:creationId xmlns:a16="http://schemas.microsoft.com/office/drawing/2014/main" id="{AAA6EE6C-7D74-50FA-7A03-5A3F85028FA2}"/>
              </a:ext>
            </a:extLst>
          </p:cNvPr>
          <p:cNvSpPr txBox="1"/>
          <p:nvPr/>
        </p:nvSpPr>
        <p:spPr>
          <a:xfrm>
            <a:off x="370172" y="3799155"/>
            <a:ext cx="852625" cy="411147"/>
          </a:xfrm>
          <a:prstGeom prst="rect">
            <a:avLst/>
          </a:prstGeom>
          <a:noFill/>
        </p:spPr>
        <p:txBody>
          <a:bodyPr wrap="square" lIns="0" tIns="0" rIns="0" bIns="0" rtlCol="0" anchor="t" anchorCtr="0">
            <a:noAutofit/>
          </a:bodyPr>
          <a:lstStyle/>
          <a:p>
            <a:pPr marL="57150" indent="-52388">
              <a:spcBef>
                <a:spcPts val="600"/>
              </a:spcBef>
            </a:pPr>
            <a:r>
              <a:rPr lang="en-US" sz="700" dirty="0">
                <a:solidFill>
                  <a:schemeClr val="bg1"/>
                </a:solidFill>
                <a:latin typeface="Cabin" pitchFamily="2" charset="77"/>
                <a:sym typeface="Wingdings 2" panose="05020102010507070707" pitchFamily="18" charset="2"/>
              </a:rPr>
              <a:t></a:t>
            </a:r>
            <a:r>
              <a:rPr lang="en-US" sz="700" dirty="0">
                <a:solidFill>
                  <a:schemeClr val="bg1"/>
                </a:solidFill>
                <a:latin typeface="Cabin" pitchFamily="2" charset="77"/>
              </a:rPr>
              <a:t>Cost per 8 ounces based on ½ gallon</a:t>
            </a:r>
            <a:br>
              <a:rPr lang="en-US" sz="700" dirty="0">
                <a:solidFill>
                  <a:schemeClr val="bg1"/>
                </a:solidFill>
                <a:latin typeface="Cabin" pitchFamily="2" charset="77"/>
              </a:rPr>
            </a:br>
            <a:r>
              <a:rPr lang="en-US" sz="700" dirty="0">
                <a:solidFill>
                  <a:schemeClr val="bg1"/>
                </a:solidFill>
                <a:latin typeface="Cabin" pitchFamily="2" charset="77"/>
              </a:rPr>
              <a:t>sized container</a:t>
            </a:r>
            <a:endParaRPr lang="en-US" sz="700" baseline="30000" dirty="0">
              <a:solidFill>
                <a:schemeClr val="bg1"/>
              </a:solidFill>
              <a:latin typeface="Cabin" pitchFamily="2" charset="77"/>
            </a:endParaRPr>
          </a:p>
          <a:p>
            <a:pPr>
              <a:spcBef>
                <a:spcPts val="600"/>
              </a:spcBef>
            </a:pPr>
            <a:r>
              <a:rPr lang="en-US" sz="700" dirty="0">
                <a:solidFill>
                  <a:schemeClr val="bg1"/>
                </a:solidFill>
                <a:latin typeface="Cabin" pitchFamily="2" charset="77"/>
              </a:rPr>
              <a:t> </a:t>
            </a:r>
            <a:endParaRPr lang="en-US" sz="700" baseline="30000" dirty="0">
              <a:solidFill>
                <a:schemeClr val="bg1"/>
              </a:solidFill>
              <a:latin typeface="Cabin" pitchFamily="2" charset="77"/>
            </a:endParaRPr>
          </a:p>
        </p:txBody>
      </p:sp>
      <p:sp>
        <p:nvSpPr>
          <p:cNvPr id="36" name="Oval 35">
            <a:extLst>
              <a:ext uri="{FF2B5EF4-FFF2-40B4-BE49-F238E27FC236}">
                <a16:creationId xmlns:a16="http://schemas.microsoft.com/office/drawing/2014/main" id="{0552FF65-92E4-EDCD-5147-E52F11D0E86F}"/>
              </a:ext>
            </a:extLst>
          </p:cNvPr>
          <p:cNvSpPr/>
          <p:nvPr/>
        </p:nvSpPr>
        <p:spPr>
          <a:xfrm>
            <a:off x="6729656" y="1760533"/>
            <a:ext cx="649806" cy="649804"/>
          </a:xfrm>
          <a:prstGeom prst="ellipse">
            <a:avLst/>
          </a:prstGeom>
          <a:solidFill>
            <a:srgbClr val="0369B5"/>
          </a:solidFill>
          <a:ln w="31750">
            <a:solidFill>
              <a:srgbClr val="0369B5"/>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baseline="30000" dirty="0">
                <a:solidFill>
                  <a:schemeClr val="bg1"/>
                </a:solidFill>
                <a:latin typeface="Cabin" pitchFamily="2" charset="77"/>
              </a:rPr>
              <a:t>$</a:t>
            </a:r>
            <a:r>
              <a:rPr lang="en-US" sz="1600" b="1" dirty="0">
                <a:solidFill>
                  <a:schemeClr val="bg1"/>
                </a:solidFill>
                <a:latin typeface="Cabin" pitchFamily="2" charset="77"/>
              </a:rPr>
              <a:t>0.68</a:t>
            </a:r>
            <a:br>
              <a:rPr lang="en-US" sz="500" b="1" dirty="0">
                <a:solidFill>
                  <a:schemeClr val="bg1"/>
                </a:solidFill>
                <a:latin typeface="Cabin" pitchFamily="2" charset="77"/>
              </a:rPr>
            </a:br>
            <a:r>
              <a:rPr lang="en-US" sz="900" dirty="0">
                <a:solidFill>
                  <a:schemeClr val="bg1"/>
                </a:solidFill>
                <a:latin typeface="Cabin" pitchFamily="2" charset="77"/>
              </a:rPr>
              <a:t>per 8 oz.</a:t>
            </a:r>
            <a:r>
              <a:rPr lang="en-US" sz="900" baseline="30000" dirty="0">
                <a:solidFill>
                  <a:schemeClr val="bg1"/>
                </a:solidFill>
                <a:latin typeface="Cabin" pitchFamily="2" charset="77"/>
              </a:rPr>
              <a:t>*</a:t>
            </a:r>
            <a:r>
              <a:rPr lang="en-US" sz="800" baseline="30000" dirty="0">
                <a:solidFill>
                  <a:schemeClr val="bg1"/>
                </a:solidFill>
                <a:latin typeface="Cabin" pitchFamily="2" charset="77"/>
                <a:sym typeface="Wingdings 2" panose="05020102010507070707" pitchFamily="18" charset="2"/>
              </a:rPr>
              <a:t></a:t>
            </a:r>
            <a:endParaRPr lang="en-US" sz="800" baseline="30000" dirty="0">
              <a:solidFill>
                <a:schemeClr val="bg1"/>
              </a:solidFill>
              <a:latin typeface="Cabin" pitchFamily="2" charset="77"/>
            </a:endParaRPr>
          </a:p>
        </p:txBody>
      </p:sp>
      <p:sp>
        <p:nvSpPr>
          <p:cNvPr id="42" name="Rounded Rectangle 41">
            <a:extLst>
              <a:ext uri="{FF2B5EF4-FFF2-40B4-BE49-F238E27FC236}">
                <a16:creationId xmlns:a16="http://schemas.microsoft.com/office/drawing/2014/main" id="{D59DF4EF-7203-42C4-9DA5-D4B7A5968930}"/>
              </a:ext>
            </a:extLst>
          </p:cNvPr>
          <p:cNvSpPr/>
          <p:nvPr/>
        </p:nvSpPr>
        <p:spPr>
          <a:xfrm>
            <a:off x="327065" y="4350390"/>
            <a:ext cx="7265690" cy="334223"/>
          </a:xfrm>
          <a:prstGeom prst="roundRect">
            <a:avLst>
              <a:gd name="adj" fmla="val 23567"/>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8660FB0-E0B2-F341-50F3-70F704FC18FC}"/>
              </a:ext>
            </a:extLst>
          </p:cNvPr>
          <p:cNvSpPr txBox="1"/>
          <p:nvPr/>
        </p:nvSpPr>
        <p:spPr>
          <a:xfrm>
            <a:off x="405430" y="4425168"/>
            <a:ext cx="4432412" cy="184666"/>
          </a:xfrm>
          <a:prstGeom prst="rect">
            <a:avLst/>
          </a:prstGeom>
          <a:noFill/>
        </p:spPr>
        <p:txBody>
          <a:bodyPr wrap="square" lIns="0" tIns="0" rIns="0" bIns="0">
            <a:spAutoFit/>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Cabin" pitchFamily="2" charset="77"/>
              </a:rPr>
              <a:t>Vitamins and Minerals</a:t>
            </a:r>
            <a:r>
              <a:rPr lang="en-US" sz="1200" baseline="30000" dirty="0">
                <a:latin typeface="Cabin" pitchFamily="2" charset="77"/>
              </a:rPr>
              <a:t>1</a:t>
            </a:r>
            <a:r>
              <a:rPr lang="en-US" sz="1200" b="0" baseline="30000" dirty="0">
                <a:solidFill>
                  <a:schemeClr val="tx1"/>
                </a:solidFill>
                <a:latin typeface="Cabin" pitchFamily="2" charset="77"/>
              </a:rPr>
              <a:t>-4</a:t>
            </a:r>
            <a:r>
              <a:rPr lang="en-US" sz="1200" b="1" dirty="0">
                <a:solidFill>
                  <a:schemeClr val="tx1"/>
                </a:solidFill>
                <a:latin typeface="Cabin" pitchFamily="2" charset="77"/>
              </a:rPr>
              <a:t> </a:t>
            </a:r>
            <a:r>
              <a:rPr lang="en-US" sz="1100" b="0" dirty="0">
                <a:solidFill>
                  <a:schemeClr val="tx1"/>
                </a:solidFill>
                <a:latin typeface="Cabin" pitchFamily="2" charset="77"/>
              </a:rPr>
              <a:t>(% Daily Value)</a:t>
            </a:r>
          </a:p>
        </p:txBody>
      </p:sp>
      <p:sp>
        <p:nvSpPr>
          <p:cNvPr id="56" name="Oval 55">
            <a:extLst>
              <a:ext uri="{FF2B5EF4-FFF2-40B4-BE49-F238E27FC236}">
                <a16:creationId xmlns:a16="http://schemas.microsoft.com/office/drawing/2014/main" id="{CBEEBF71-40EA-32BA-D2A9-00C3732D5F86}"/>
              </a:ext>
            </a:extLst>
          </p:cNvPr>
          <p:cNvSpPr/>
          <p:nvPr/>
        </p:nvSpPr>
        <p:spPr>
          <a:xfrm>
            <a:off x="1681711" y="2706803"/>
            <a:ext cx="705102" cy="158992"/>
          </a:xfrm>
          <a:prstGeom prst="ellipse">
            <a:avLst/>
          </a:prstGeom>
          <a:gradFill flip="none" rotWithShape="1">
            <a:gsLst>
              <a:gs pos="0">
                <a:schemeClr val="tx1">
                  <a:alpha val="85387"/>
                </a:schemeClr>
              </a:gs>
              <a:gs pos="100000">
                <a:schemeClr val="tx1">
                  <a:alpha val="0"/>
                </a:schemeClr>
              </a:gs>
            </a:gsLst>
            <a:path path="shap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50">
            <a:extLst>
              <a:ext uri="{FF2B5EF4-FFF2-40B4-BE49-F238E27FC236}">
                <a16:creationId xmlns:a16="http://schemas.microsoft.com/office/drawing/2014/main" id="{8B438C68-0550-40A0-3A11-CCF5F80A8510}"/>
              </a:ext>
            </a:extLst>
          </p:cNvPr>
          <p:cNvPicPr>
            <a:picLocks noChangeAspect="1"/>
          </p:cNvPicPr>
          <p:nvPr/>
        </p:nvPicPr>
        <p:blipFill>
          <a:blip r:embed="rId5"/>
          <a:stretch>
            <a:fillRect/>
          </a:stretch>
        </p:blipFill>
        <p:spPr>
          <a:xfrm>
            <a:off x="1769780" y="1754045"/>
            <a:ext cx="508000" cy="1079500"/>
          </a:xfrm>
          <a:prstGeom prst="rect">
            <a:avLst/>
          </a:prstGeom>
        </p:spPr>
      </p:pic>
      <p:sp>
        <p:nvSpPr>
          <p:cNvPr id="37" name="Oval 36">
            <a:extLst>
              <a:ext uri="{FF2B5EF4-FFF2-40B4-BE49-F238E27FC236}">
                <a16:creationId xmlns:a16="http://schemas.microsoft.com/office/drawing/2014/main" id="{B0031F79-96F9-8EE7-1215-80159296329C}"/>
              </a:ext>
            </a:extLst>
          </p:cNvPr>
          <p:cNvSpPr/>
          <p:nvPr/>
        </p:nvSpPr>
        <p:spPr>
          <a:xfrm>
            <a:off x="2133825" y="1760533"/>
            <a:ext cx="649806" cy="649804"/>
          </a:xfrm>
          <a:prstGeom prst="ellipse">
            <a:avLst/>
          </a:prstGeom>
          <a:solidFill>
            <a:srgbClr val="0369B5"/>
          </a:solidFill>
          <a:ln w="31750">
            <a:solidFill>
              <a:srgbClr val="0369B5"/>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baseline="30000" dirty="0">
                <a:solidFill>
                  <a:schemeClr val="bg1"/>
                </a:solidFill>
                <a:latin typeface="Cabin" pitchFamily="2" charset="77"/>
              </a:rPr>
              <a:t>$</a:t>
            </a:r>
            <a:r>
              <a:rPr lang="en-US" sz="1600" b="1" dirty="0">
                <a:solidFill>
                  <a:schemeClr val="bg1"/>
                </a:solidFill>
                <a:latin typeface="Cabin" pitchFamily="2" charset="77"/>
              </a:rPr>
              <a:t>0.29</a:t>
            </a:r>
            <a:br>
              <a:rPr lang="en-US" sz="1600" dirty="0">
                <a:solidFill>
                  <a:schemeClr val="bg1"/>
                </a:solidFill>
                <a:latin typeface="Cabin" pitchFamily="2" charset="77"/>
              </a:rPr>
            </a:br>
            <a:r>
              <a:rPr lang="en-US" sz="900" dirty="0">
                <a:solidFill>
                  <a:schemeClr val="bg1"/>
                </a:solidFill>
                <a:latin typeface="Cabin" pitchFamily="2" charset="77"/>
              </a:rPr>
              <a:t>per 8 oz.</a:t>
            </a:r>
            <a:r>
              <a:rPr lang="en-US" sz="900" baseline="30000" dirty="0">
                <a:solidFill>
                  <a:schemeClr val="bg1"/>
                </a:solidFill>
                <a:latin typeface="Cabin" pitchFamily="2" charset="77"/>
              </a:rPr>
              <a:t>*</a:t>
            </a:r>
            <a:r>
              <a:rPr lang="en-US" sz="900" baseline="30000" dirty="0">
                <a:solidFill>
                  <a:schemeClr val="bg1"/>
                </a:solidFill>
                <a:latin typeface="Cabin" pitchFamily="2" charset="77"/>
                <a:sym typeface="Wingdings 2" panose="05020102010507070707" pitchFamily="18" charset="2"/>
              </a:rPr>
              <a:t> </a:t>
            </a:r>
            <a:r>
              <a:rPr lang="en-US" sz="800" baseline="30000" dirty="0">
                <a:solidFill>
                  <a:schemeClr val="bg1"/>
                </a:solidFill>
                <a:latin typeface="Cabin" pitchFamily="2" charset="77"/>
                <a:sym typeface="Wingdings 2" panose="05020102010507070707" pitchFamily="18" charset="2"/>
              </a:rPr>
              <a:t></a:t>
            </a:r>
            <a:endParaRPr lang="en-US" sz="900" baseline="30000" dirty="0">
              <a:solidFill>
                <a:schemeClr val="bg1"/>
              </a:solidFill>
              <a:latin typeface="Cabin" pitchFamily="2" charset="77"/>
            </a:endParaRPr>
          </a:p>
        </p:txBody>
      </p:sp>
      <p:sp>
        <p:nvSpPr>
          <p:cNvPr id="40" name="Oval 39">
            <a:extLst>
              <a:ext uri="{FF2B5EF4-FFF2-40B4-BE49-F238E27FC236}">
                <a16:creationId xmlns:a16="http://schemas.microsoft.com/office/drawing/2014/main" id="{FEEEB05A-1F3A-88CB-3955-1F7296AD56B2}"/>
              </a:ext>
            </a:extLst>
          </p:cNvPr>
          <p:cNvSpPr/>
          <p:nvPr/>
        </p:nvSpPr>
        <p:spPr>
          <a:xfrm>
            <a:off x="2281379" y="2297290"/>
            <a:ext cx="537661" cy="537661"/>
          </a:xfrm>
          <a:prstGeom prst="ellipse">
            <a:avLst/>
          </a:prstGeom>
          <a:solidFill>
            <a:srgbClr val="01528F"/>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b="1" baseline="30000" dirty="0">
                <a:solidFill>
                  <a:schemeClr val="bg1"/>
                </a:solidFill>
                <a:latin typeface="Cabin" pitchFamily="2" charset="77"/>
              </a:rPr>
              <a:t>$</a:t>
            </a:r>
            <a:r>
              <a:rPr lang="en-US" sz="900" b="1" dirty="0">
                <a:solidFill>
                  <a:schemeClr val="bg1"/>
                </a:solidFill>
                <a:latin typeface="Cabin" pitchFamily="2" charset="77"/>
              </a:rPr>
              <a:t>0.22</a:t>
            </a:r>
            <a:br>
              <a:rPr lang="en-US" sz="1100" b="1" dirty="0">
                <a:solidFill>
                  <a:schemeClr val="bg1"/>
                </a:solidFill>
                <a:latin typeface="Cabin" pitchFamily="2" charset="77"/>
              </a:rPr>
            </a:br>
            <a:r>
              <a:rPr lang="en-US" sz="700" dirty="0">
                <a:solidFill>
                  <a:schemeClr val="bg1"/>
                </a:solidFill>
                <a:latin typeface="Cabin" pitchFamily="2" charset="77"/>
              </a:rPr>
              <a:t>8 oz. per</a:t>
            </a:r>
            <a:br>
              <a:rPr lang="en-US" sz="700" dirty="0">
                <a:solidFill>
                  <a:schemeClr val="bg1"/>
                </a:solidFill>
                <a:latin typeface="Cabin" pitchFamily="2" charset="77"/>
              </a:rPr>
            </a:br>
            <a:r>
              <a:rPr lang="en-US" sz="700" dirty="0">
                <a:solidFill>
                  <a:schemeClr val="bg1"/>
                </a:solidFill>
                <a:latin typeface="Cabin" pitchFamily="2" charset="77"/>
              </a:rPr>
              <a:t>gallon*</a:t>
            </a:r>
            <a:endParaRPr lang="en-US" sz="700" baseline="30000" dirty="0">
              <a:solidFill>
                <a:schemeClr val="bg1"/>
              </a:solidFill>
              <a:latin typeface="Cabin" pitchFamily="2" charset="77"/>
            </a:endParaRPr>
          </a:p>
        </p:txBody>
      </p:sp>
      <p:sp>
        <p:nvSpPr>
          <p:cNvPr id="57" name="Oval 56">
            <a:extLst>
              <a:ext uri="{FF2B5EF4-FFF2-40B4-BE49-F238E27FC236}">
                <a16:creationId xmlns:a16="http://schemas.microsoft.com/office/drawing/2014/main" id="{B085A7C4-7778-F7A0-5FC0-5B44D7580D3F}"/>
              </a:ext>
            </a:extLst>
          </p:cNvPr>
          <p:cNvSpPr/>
          <p:nvPr/>
        </p:nvSpPr>
        <p:spPr>
          <a:xfrm>
            <a:off x="2859340" y="2692514"/>
            <a:ext cx="705102" cy="158992"/>
          </a:xfrm>
          <a:prstGeom prst="ellipse">
            <a:avLst/>
          </a:prstGeom>
          <a:gradFill flip="none" rotWithShape="1">
            <a:gsLst>
              <a:gs pos="0">
                <a:schemeClr val="tx1">
                  <a:alpha val="85387"/>
                </a:schemeClr>
              </a:gs>
              <a:gs pos="100000">
                <a:schemeClr val="tx1">
                  <a:alpha val="0"/>
                </a:schemeClr>
              </a:gs>
            </a:gsLst>
            <a:path path="shap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51">
            <a:extLst>
              <a:ext uri="{FF2B5EF4-FFF2-40B4-BE49-F238E27FC236}">
                <a16:creationId xmlns:a16="http://schemas.microsoft.com/office/drawing/2014/main" id="{42E1E9D3-8DB9-FC49-B376-5E3C6D5E84C3}"/>
              </a:ext>
            </a:extLst>
          </p:cNvPr>
          <p:cNvPicPr>
            <a:picLocks noChangeAspect="1"/>
          </p:cNvPicPr>
          <p:nvPr/>
        </p:nvPicPr>
        <p:blipFill>
          <a:blip r:embed="rId6"/>
          <a:stretch>
            <a:fillRect/>
          </a:stretch>
        </p:blipFill>
        <p:spPr>
          <a:xfrm>
            <a:off x="2939378" y="1800069"/>
            <a:ext cx="533400" cy="1028700"/>
          </a:xfrm>
          <a:prstGeom prst="rect">
            <a:avLst/>
          </a:prstGeom>
        </p:spPr>
      </p:pic>
      <p:sp>
        <p:nvSpPr>
          <p:cNvPr id="41" name="Oval 40">
            <a:extLst>
              <a:ext uri="{FF2B5EF4-FFF2-40B4-BE49-F238E27FC236}">
                <a16:creationId xmlns:a16="http://schemas.microsoft.com/office/drawing/2014/main" id="{E1B2DC99-0FC4-0F72-F2F7-62E4E287BC92}"/>
              </a:ext>
            </a:extLst>
          </p:cNvPr>
          <p:cNvSpPr/>
          <p:nvPr/>
        </p:nvSpPr>
        <p:spPr>
          <a:xfrm>
            <a:off x="3288216" y="1760533"/>
            <a:ext cx="649806" cy="649804"/>
          </a:xfrm>
          <a:prstGeom prst="ellipse">
            <a:avLst/>
          </a:prstGeom>
          <a:solidFill>
            <a:srgbClr val="0369B5"/>
          </a:solidFill>
          <a:ln w="31750">
            <a:solidFill>
              <a:srgbClr val="0369B5"/>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baseline="30000" dirty="0">
                <a:solidFill>
                  <a:schemeClr val="bg1"/>
                </a:solidFill>
                <a:latin typeface="Cabin" pitchFamily="2" charset="77"/>
              </a:rPr>
              <a:t>$</a:t>
            </a:r>
            <a:r>
              <a:rPr lang="en-US" sz="1600" b="1" dirty="0">
                <a:solidFill>
                  <a:schemeClr val="bg1"/>
                </a:solidFill>
                <a:latin typeface="Cabin" pitchFamily="2" charset="77"/>
              </a:rPr>
              <a:t>0.55</a:t>
            </a:r>
            <a:br>
              <a:rPr lang="en-US" sz="500" b="1" dirty="0">
                <a:solidFill>
                  <a:schemeClr val="bg1"/>
                </a:solidFill>
                <a:latin typeface="Cabin" pitchFamily="2" charset="77"/>
              </a:rPr>
            </a:br>
            <a:r>
              <a:rPr lang="en-US" sz="900" dirty="0">
                <a:solidFill>
                  <a:schemeClr val="bg1"/>
                </a:solidFill>
                <a:latin typeface="Cabin" pitchFamily="2" charset="77"/>
              </a:rPr>
              <a:t>per 8 oz.</a:t>
            </a:r>
            <a:r>
              <a:rPr lang="en-US" sz="900" baseline="30000" dirty="0">
                <a:solidFill>
                  <a:schemeClr val="bg1"/>
                </a:solidFill>
                <a:latin typeface="Cabin" pitchFamily="2" charset="77"/>
              </a:rPr>
              <a:t>*</a:t>
            </a:r>
            <a:r>
              <a:rPr lang="en-US" sz="800" baseline="30000" dirty="0">
                <a:solidFill>
                  <a:schemeClr val="bg1"/>
                </a:solidFill>
                <a:latin typeface="Cabin" pitchFamily="2" charset="77"/>
                <a:sym typeface="Wingdings 2" panose="05020102010507070707" pitchFamily="18" charset="2"/>
              </a:rPr>
              <a:t></a:t>
            </a:r>
            <a:endParaRPr lang="en-US" sz="800" baseline="30000" dirty="0">
              <a:solidFill>
                <a:schemeClr val="bg1"/>
              </a:solidFill>
              <a:latin typeface="Cabin" pitchFamily="2" charset="77"/>
            </a:endParaRPr>
          </a:p>
        </p:txBody>
      </p:sp>
      <p:sp>
        <p:nvSpPr>
          <p:cNvPr id="58" name="Oval 57">
            <a:extLst>
              <a:ext uri="{FF2B5EF4-FFF2-40B4-BE49-F238E27FC236}">
                <a16:creationId xmlns:a16="http://schemas.microsoft.com/office/drawing/2014/main" id="{B878EDB1-BE87-5533-4093-C8C23BF43C08}"/>
              </a:ext>
            </a:extLst>
          </p:cNvPr>
          <p:cNvSpPr/>
          <p:nvPr/>
        </p:nvSpPr>
        <p:spPr>
          <a:xfrm>
            <a:off x="3945903" y="2687039"/>
            <a:ext cx="1007689" cy="158992"/>
          </a:xfrm>
          <a:prstGeom prst="ellipse">
            <a:avLst/>
          </a:prstGeom>
          <a:gradFill flip="none" rotWithShape="1">
            <a:gsLst>
              <a:gs pos="0">
                <a:schemeClr val="tx1">
                  <a:alpha val="85387"/>
                </a:schemeClr>
              </a:gs>
              <a:gs pos="100000">
                <a:schemeClr val="tx1">
                  <a:alpha val="0"/>
                </a:schemeClr>
              </a:gs>
            </a:gsLst>
            <a:path path="shap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52">
            <a:extLst>
              <a:ext uri="{FF2B5EF4-FFF2-40B4-BE49-F238E27FC236}">
                <a16:creationId xmlns:a16="http://schemas.microsoft.com/office/drawing/2014/main" id="{CB2E8A1D-9A0F-B7DF-316D-5687E0E9E059}"/>
              </a:ext>
            </a:extLst>
          </p:cNvPr>
          <p:cNvPicPr>
            <a:picLocks noChangeAspect="1"/>
          </p:cNvPicPr>
          <p:nvPr/>
        </p:nvPicPr>
        <p:blipFill>
          <a:blip r:embed="rId7"/>
          <a:stretch>
            <a:fillRect/>
          </a:stretch>
        </p:blipFill>
        <p:spPr>
          <a:xfrm>
            <a:off x="3963048" y="2315697"/>
            <a:ext cx="952500" cy="533400"/>
          </a:xfrm>
          <a:prstGeom prst="rect">
            <a:avLst/>
          </a:prstGeom>
        </p:spPr>
      </p:pic>
      <p:sp>
        <p:nvSpPr>
          <p:cNvPr id="34" name="Oval 33">
            <a:extLst>
              <a:ext uri="{FF2B5EF4-FFF2-40B4-BE49-F238E27FC236}">
                <a16:creationId xmlns:a16="http://schemas.microsoft.com/office/drawing/2014/main" id="{51EE87E3-B1AF-BABD-3174-3B9C556A69AC}"/>
              </a:ext>
            </a:extLst>
          </p:cNvPr>
          <p:cNvSpPr/>
          <p:nvPr/>
        </p:nvSpPr>
        <p:spPr>
          <a:xfrm>
            <a:off x="4416575" y="1760533"/>
            <a:ext cx="649806" cy="649804"/>
          </a:xfrm>
          <a:prstGeom prst="ellipse">
            <a:avLst/>
          </a:prstGeom>
          <a:solidFill>
            <a:srgbClr val="0369B5"/>
          </a:solidFill>
          <a:ln w="31750">
            <a:solidFill>
              <a:srgbClr val="0369B5"/>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baseline="30000" dirty="0">
                <a:solidFill>
                  <a:schemeClr val="bg1"/>
                </a:solidFill>
                <a:latin typeface="Cabin" pitchFamily="2" charset="77"/>
              </a:rPr>
              <a:t>$</a:t>
            </a:r>
            <a:r>
              <a:rPr lang="en-US" sz="1600" b="1" dirty="0">
                <a:solidFill>
                  <a:schemeClr val="bg1"/>
                </a:solidFill>
                <a:latin typeface="Cabin" pitchFamily="2" charset="77"/>
              </a:rPr>
              <a:t>0.53</a:t>
            </a:r>
            <a:br>
              <a:rPr lang="en-US" sz="500" b="1" dirty="0">
                <a:solidFill>
                  <a:schemeClr val="bg1"/>
                </a:solidFill>
                <a:latin typeface="Cabin" pitchFamily="2" charset="77"/>
              </a:rPr>
            </a:br>
            <a:r>
              <a:rPr lang="en-US" sz="900" dirty="0">
                <a:solidFill>
                  <a:schemeClr val="bg1"/>
                </a:solidFill>
                <a:latin typeface="Cabin" pitchFamily="2" charset="77"/>
              </a:rPr>
              <a:t>per 8 oz.</a:t>
            </a:r>
            <a:r>
              <a:rPr lang="en-US" sz="900" baseline="30000" dirty="0">
                <a:solidFill>
                  <a:schemeClr val="bg1"/>
                </a:solidFill>
                <a:latin typeface="Cabin" pitchFamily="2" charset="77"/>
              </a:rPr>
              <a:t>*</a:t>
            </a:r>
            <a:r>
              <a:rPr lang="en-US" sz="800" baseline="30000" dirty="0">
                <a:solidFill>
                  <a:schemeClr val="bg1"/>
                </a:solidFill>
                <a:latin typeface="Cabin" pitchFamily="2" charset="77"/>
                <a:sym typeface="Wingdings 2" panose="05020102010507070707" pitchFamily="18" charset="2"/>
              </a:rPr>
              <a:t></a:t>
            </a:r>
            <a:endParaRPr lang="en-US" sz="800" baseline="30000" dirty="0">
              <a:solidFill>
                <a:schemeClr val="bg1"/>
              </a:solidFill>
              <a:latin typeface="Cabin" pitchFamily="2" charset="77"/>
            </a:endParaRPr>
          </a:p>
        </p:txBody>
      </p:sp>
      <p:sp>
        <p:nvSpPr>
          <p:cNvPr id="59" name="Oval 58">
            <a:extLst>
              <a:ext uri="{FF2B5EF4-FFF2-40B4-BE49-F238E27FC236}">
                <a16:creationId xmlns:a16="http://schemas.microsoft.com/office/drawing/2014/main" id="{24E70DFF-0B32-E29F-5841-3DB7D4964487}"/>
              </a:ext>
            </a:extLst>
          </p:cNvPr>
          <p:cNvSpPr/>
          <p:nvPr/>
        </p:nvSpPr>
        <p:spPr>
          <a:xfrm>
            <a:off x="5188202" y="2692514"/>
            <a:ext cx="705102" cy="158992"/>
          </a:xfrm>
          <a:prstGeom prst="ellipse">
            <a:avLst/>
          </a:prstGeom>
          <a:gradFill flip="none" rotWithShape="1">
            <a:gsLst>
              <a:gs pos="0">
                <a:schemeClr val="tx1">
                  <a:alpha val="85387"/>
                </a:schemeClr>
              </a:gs>
              <a:gs pos="100000">
                <a:schemeClr val="tx1">
                  <a:alpha val="0"/>
                </a:schemeClr>
              </a:gs>
            </a:gsLst>
            <a:path path="shap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53">
            <a:extLst>
              <a:ext uri="{FF2B5EF4-FFF2-40B4-BE49-F238E27FC236}">
                <a16:creationId xmlns:a16="http://schemas.microsoft.com/office/drawing/2014/main" id="{5BF154A5-45AD-11E0-B557-EE5D43B97384}"/>
              </a:ext>
            </a:extLst>
          </p:cNvPr>
          <p:cNvPicPr>
            <a:picLocks noChangeAspect="1"/>
          </p:cNvPicPr>
          <p:nvPr/>
        </p:nvPicPr>
        <p:blipFill>
          <a:blip r:embed="rId8"/>
          <a:stretch>
            <a:fillRect/>
          </a:stretch>
        </p:blipFill>
        <p:spPr>
          <a:xfrm>
            <a:off x="5247939" y="2115478"/>
            <a:ext cx="699392" cy="699392"/>
          </a:xfrm>
          <a:prstGeom prst="rect">
            <a:avLst/>
          </a:prstGeom>
        </p:spPr>
      </p:pic>
      <p:sp>
        <p:nvSpPr>
          <p:cNvPr id="35" name="Oval 34">
            <a:extLst>
              <a:ext uri="{FF2B5EF4-FFF2-40B4-BE49-F238E27FC236}">
                <a16:creationId xmlns:a16="http://schemas.microsoft.com/office/drawing/2014/main" id="{1B4FF9B7-D9EB-1E48-A76E-DBB8432942E7}"/>
              </a:ext>
            </a:extLst>
          </p:cNvPr>
          <p:cNvSpPr/>
          <p:nvPr/>
        </p:nvSpPr>
        <p:spPr>
          <a:xfrm>
            <a:off x="5562263" y="1760533"/>
            <a:ext cx="649806" cy="649804"/>
          </a:xfrm>
          <a:prstGeom prst="ellipse">
            <a:avLst/>
          </a:prstGeom>
          <a:solidFill>
            <a:srgbClr val="0369B5"/>
          </a:solidFill>
          <a:ln w="31750">
            <a:solidFill>
              <a:srgbClr val="0369B5"/>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baseline="30000" dirty="0">
                <a:solidFill>
                  <a:schemeClr val="bg1"/>
                </a:solidFill>
                <a:latin typeface="Cabin" pitchFamily="2" charset="77"/>
              </a:rPr>
              <a:t>$</a:t>
            </a:r>
            <a:r>
              <a:rPr lang="en-US" sz="1600" b="1" dirty="0">
                <a:solidFill>
                  <a:schemeClr val="bg1"/>
                </a:solidFill>
                <a:latin typeface="Cabin" pitchFamily="2" charset="77"/>
              </a:rPr>
              <a:t>0.46</a:t>
            </a:r>
            <a:br>
              <a:rPr lang="en-US" sz="500" b="1" dirty="0">
                <a:solidFill>
                  <a:schemeClr val="bg1"/>
                </a:solidFill>
                <a:latin typeface="Cabin" pitchFamily="2" charset="77"/>
              </a:rPr>
            </a:br>
            <a:r>
              <a:rPr lang="en-US" sz="900" dirty="0">
                <a:solidFill>
                  <a:schemeClr val="bg1"/>
                </a:solidFill>
                <a:latin typeface="Cabin" pitchFamily="2" charset="77"/>
              </a:rPr>
              <a:t>per 8 oz.</a:t>
            </a:r>
            <a:r>
              <a:rPr lang="en-US" sz="900" baseline="30000" dirty="0">
                <a:solidFill>
                  <a:schemeClr val="bg1"/>
                </a:solidFill>
                <a:latin typeface="Cabin" pitchFamily="2" charset="77"/>
              </a:rPr>
              <a:t>*</a:t>
            </a:r>
            <a:r>
              <a:rPr lang="en-US" sz="800" baseline="30000" dirty="0">
                <a:solidFill>
                  <a:schemeClr val="bg1"/>
                </a:solidFill>
                <a:latin typeface="Cabin" pitchFamily="2" charset="77"/>
                <a:sym typeface="Wingdings 2" panose="05020102010507070707" pitchFamily="18" charset="2"/>
              </a:rPr>
              <a:t></a:t>
            </a:r>
            <a:endParaRPr lang="en-US" sz="800" baseline="30000" dirty="0">
              <a:solidFill>
                <a:schemeClr val="bg1"/>
              </a:solidFill>
              <a:latin typeface="Cabin" pitchFamily="2" charset="77"/>
            </a:endParaRPr>
          </a:p>
        </p:txBody>
      </p:sp>
      <p:sp>
        <p:nvSpPr>
          <p:cNvPr id="60" name="Oval 59">
            <a:extLst>
              <a:ext uri="{FF2B5EF4-FFF2-40B4-BE49-F238E27FC236}">
                <a16:creationId xmlns:a16="http://schemas.microsoft.com/office/drawing/2014/main" id="{EFC78D54-6B57-AD7A-08FB-5E11C0BC7B62}"/>
              </a:ext>
            </a:extLst>
          </p:cNvPr>
          <p:cNvSpPr/>
          <p:nvPr/>
        </p:nvSpPr>
        <p:spPr>
          <a:xfrm rot="368409">
            <a:off x="6494278" y="2687846"/>
            <a:ext cx="912096" cy="158992"/>
          </a:xfrm>
          <a:prstGeom prst="ellipse">
            <a:avLst/>
          </a:prstGeom>
          <a:gradFill flip="none" rotWithShape="1">
            <a:gsLst>
              <a:gs pos="0">
                <a:schemeClr val="tx1">
                  <a:alpha val="85387"/>
                </a:schemeClr>
              </a:gs>
              <a:gs pos="100000">
                <a:schemeClr val="tx1">
                  <a:alpha val="0"/>
                </a:schemeClr>
              </a:gs>
            </a:gsLst>
            <a:path path="shap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a:extLst>
              <a:ext uri="{FF2B5EF4-FFF2-40B4-BE49-F238E27FC236}">
                <a16:creationId xmlns:a16="http://schemas.microsoft.com/office/drawing/2014/main" id="{C4D6ADC7-C9E9-A34A-F375-3CE20925B04B}"/>
              </a:ext>
            </a:extLst>
          </p:cNvPr>
          <p:cNvPicPr>
            <a:picLocks noChangeAspect="1"/>
          </p:cNvPicPr>
          <p:nvPr/>
        </p:nvPicPr>
        <p:blipFill>
          <a:blip r:embed="rId9"/>
          <a:stretch>
            <a:fillRect/>
          </a:stretch>
        </p:blipFill>
        <p:spPr>
          <a:xfrm>
            <a:off x="6279722" y="2405230"/>
            <a:ext cx="1122930" cy="504697"/>
          </a:xfrm>
          <a:prstGeom prst="rect">
            <a:avLst/>
          </a:prstGeom>
        </p:spPr>
      </p:pic>
      <p:graphicFrame>
        <p:nvGraphicFramePr>
          <p:cNvPr id="61" name="Table 60">
            <a:extLst>
              <a:ext uri="{FF2B5EF4-FFF2-40B4-BE49-F238E27FC236}">
                <a16:creationId xmlns:a16="http://schemas.microsoft.com/office/drawing/2014/main" id="{B0097288-69B1-9152-BE74-3C8511EFA338}"/>
              </a:ext>
            </a:extLst>
          </p:cNvPr>
          <p:cNvGraphicFramePr>
            <a:graphicFrameLocks noGrp="1"/>
          </p:cNvGraphicFramePr>
          <p:nvPr>
            <p:extLst>
              <p:ext uri="{D42A27DB-BD31-4B8C-83A1-F6EECF244321}">
                <p14:modId xmlns:p14="http://schemas.microsoft.com/office/powerpoint/2010/main" val="3688011551"/>
              </p:ext>
            </p:extLst>
          </p:nvPr>
        </p:nvGraphicFramePr>
        <p:xfrm>
          <a:off x="413278" y="4674423"/>
          <a:ext cx="974415" cy="3587376"/>
        </p:xfrm>
        <a:graphic>
          <a:graphicData uri="http://schemas.openxmlformats.org/drawingml/2006/table">
            <a:tbl>
              <a:tblPr firstRow="1" bandRow="1">
                <a:tableStyleId>{5C22544A-7EE6-4342-B048-85BDC9FD1C3A}</a:tableStyleId>
              </a:tblPr>
              <a:tblGrid>
                <a:gridCol w="974415">
                  <a:extLst>
                    <a:ext uri="{9D8B030D-6E8A-4147-A177-3AD203B41FA5}">
                      <a16:colId xmlns:a16="http://schemas.microsoft.com/office/drawing/2014/main" val="3927163002"/>
                    </a:ext>
                  </a:extLst>
                </a:gridCol>
              </a:tblGrid>
              <a:tr h="298948">
                <a:tc>
                  <a:txBody>
                    <a:bodyPr/>
                    <a:lstStyle/>
                    <a:p>
                      <a:r>
                        <a:rPr lang="en-US" sz="800" b="0" dirty="0">
                          <a:solidFill>
                            <a:schemeClr val="tx1"/>
                          </a:solidFill>
                          <a:latin typeface="Cabin" pitchFamily="2" charset="77"/>
                        </a:rPr>
                        <a:t>Vitamin B12</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2391802"/>
                  </a:ext>
                </a:extLst>
              </a:tr>
              <a:tr h="298948">
                <a:tc>
                  <a:txBody>
                    <a:bodyPr/>
                    <a:lstStyle/>
                    <a:p>
                      <a:r>
                        <a:rPr lang="en-US" sz="800" b="0" dirty="0">
                          <a:solidFill>
                            <a:schemeClr val="tx1"/>
                          </a:solidFill>
                          <a:latin typeface="Cabin" pitchFamily="2" charset="77"/>
                        </a:rPr>
                        <a:t>Iodine</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9968594"/>
                  </a:ext>
                </a:extLst>
              </a:tr>
              <a:tr h="298948">
                <a:tc>
                  <a:txBody>
                    <a:bodyPr/>
                    <a:lstStyle/>
                    <a:p>
                      <a:r>
                        <a:rPr lang="en-US" sz="800" b="0" dirty="0">
                          <a:solidFill>
                            <a:schemeClr val="tx1"/>
                          </a:solidFill>
                          <a:latin typeface="Cabin" pitchFamily="2" charset="77"/>
                        </a:rPr>
                        <a:t>Calcium</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0038369"/>
                  </a:ext>
                </a:extLst>
              </a:tr>
              <a:tr h="298948">
                <a:tc>
                  <a:txBody>
                    <a:bodyPr/>
                    <a:lstStyle/>
                    <a:p>
                      <a:r>
                        <a:rPr lang="en-US" sz="800" b="0" dirty="0">
                          <a:solidFill>
                            <a:schemeClr val="tx1"/>
                          </a:solidFill>
                          <a:latin typeface="Cabin" pitchFamily="2" charset="77"/>
                        </a:rPr>
                        <a:t>Riboflavin (B2)</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6020482"/>
                  </a:ext>
                </a:extLst>
              </a:tr>
              <a:tr h="298948">
                <a:tc>
                  <a:txBody>
                    <a:bodyPr/>
                    <a:lstStyle/>
                    <a:p>
                      <a:r>
                        <a:rPr lang="en-US" sz="800" b="0" dirty="0">
                          <a:solidFill>
                            <a:schemeClr val="tx1"/>
                          </a:solidFill>
                          <a:latin typeface="Cabin"/>
                        </a:rPr>
                        <a:t>Phosphorus</a:t>
                      </a:r>
                      <a:endParaRPr lang="en-US" sz="800" b="0" dirty="0">
                        <a:solidFill>
                          <a:schemeClr val="tx1"/>
                        </a:solidFill>
                        <a:latin typeface="Cabin" pitchFamily="2" charset="77"/>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2063239"/>
                  </a:ext>
                </a:extLst>
              </a:tr>
              <a:tr h="298948">
                <a:tc>
                  <a:txBody>
                    <a:bodyPr/>
                    <a:lstStyle/>
                    <a:p>
                      <a:r>
                        <a:rPr lang="en-US" sz="800" b="0" dirty="0">
                          <a:solidFill>
                            <a:schemeClr val="tx1"/>
                          </a:solidFill>
                          <a:latin typeface="Cabin" pitchFamily="2" charset="77"/>
                        </a:rPr>
                        <a:t>Pantothenic acid (B5)</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9092502"/>
                  </a:ext>
                </a:extLst>
              </a:tr>
              <a:tr h="298948">
                <a:tc>
                  <a:txBody>
                    <a:bodyPr/>
                    <a:lstStyle/>
                    <a:p>
                      <a:r>
                        <a:rPr lang="en-US" sz="800" b="0" dirty="0">
                          <a:solidFill>
                            <a:schemeClr val="tx1"/>
                          </a:solidFill>
                          <a:latin typeface="Cabin" pitchFamily="2" charset="77"/>
                        </a:rPr>
                        <a:t>Niacin (B3)</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4760470"/>
                  </a:ext>
                </a:extLst>
              </a:tr>
              <a:tr h="298948">
                <a:tc>
                  <a:txBody>
                    <a:bodyPr/>
                    <a:lstStyle/>
                    <a:p>
                      <a:r>
                        <a:rPr lang="en-US" sz="800" b="0" dirty="0">
                          <a:solidFill>
                            <a:schemeClr val="tx1"/>
                          </a:solidFill>
                          <a:latin typeface="Cabin" pitchFamily="2" charset="77"/>
                        </a:rPr>
                        <a:t>Vitamin A</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5093372"/>
                  </a:ext>
                </a:extLst>
              </a:tr>
              <a:tr h="298948">
                <a:tc>
                  <a:txBody>
                    <a:bodyPr/>
                    <a:lstStyle/>
                    <a:p>
                      <a:r>
                        <a:rPr lang="en-US" sz="800" b="0" dirty="0">
                          <a:solidFill>
                            <a:schemeClr val="tx1"/>
                          </a:solidFill>
                          <a:latin typeface="Cabin" pitchFamily="2" charset="77"/>
                        </a:rPr>
                        <a:t>Vitamin 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686393"/>
                  </a:ext>
                </a:extLst>
              </a:tr>
              <a:tr h="298948">
                <a:tc>
                  <a:txBody>
                    <a:bodyPr/>
                    <a:lstStyle/>
                    <a:p>
                      <a:r>
                        <a:rPr lang="en-US" sz="800" b="0" dirty="0">
                          <a:solidFill>
                            <a:schemeClr val="tx1"/>
                          </a:solidFill>
                          <a:latin typeface="Cabin" pitchFamily="2" charset="77"/>
                        </a:rPr>
                        <a:t>Potassium</a:t>
                      </a:r>
                      <a:r>
                        <a:rPr lang="en-US" sz="800" b="0" baseline="30000" dirty="0">
                          <a:solidFill>
                            <a:schemeClr val="tx1"/>
                          </a:solidFill>
                          <a:latin typeface="Cabin" pitchFamily="2" charset="77"/>
                        </a:rPr>
                        <a:t>5</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7998241"/>
                  </a:ext>
                </a:extLst>
              </a:tr>
              <a:tr h="298948">
                <a:tc>
                  <a:txBody>
                    <a:bodyPr/>
                    <a:lstStyle/>
                    <a:p>
                      <a:r>
                        <a:rPr lang="en-US" sz="800" b="0" dirty="0">
                          <a:solidFill>
                            <a:schemeClr val="tx1"/>
                          </a:solidFill>
                          <a:latin typeface="Cabin" pitchFamily="2" charset="77"/>
                        </a:rPr>
                        <a:t>Zinc</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0173160"/>
                  </a:ext>
                </a:extLst>
              </a:tr>
              <a:tr h="298948">
                <a:tc>
                  <a:txBody>
                    <a:bodyPr/>
                    <a:lstStyle/>
                    <a:p>
                      <a:r>
                        <a:rPr lang="en-US" sz="800" b="0" dirty="0">
                          <a:solidFill>
                            <a:schemeClr val="tx1"/>
                          </a:solidFill>
                          <a:latin typeface="Cabin" pitchFamily="2" charset="77"/>
                        </a:rPr>
                        <a:t>Selenium</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5937371"/>
                  </a:ext>
                </a:extLst>
              </a:tr>
            </a:tbl>
          </a:graphicData>
        </a:graphic>
      </p:graphicFrame>
      <p:graphicFrame>
        <p:nvGraphicFramePr>
          <p:cNvPr id="62" name="Table 61">
            <a:extLst>
              <a:ext uri="{FF2B5EF4-FFF2-40B4-BE49-F238E27FC236}">
                <a16:creationId xmlns:a16="http://schemas.microsoft.com/office/drawing/2014/main" id="{78389939-F71F-30EF-B144-36FC07BA05ED}"/>
              </a:ext>
            </a:extLst>
          </p:cNvPr>
          <p:cNvGraphicFramePr>
            <a:graphicFrameLocks noGrp="1"/>
          </p:cNvGraphicFramePr>
          <p:nvPr>
            <p:extLst>
              <p:ext uri="{D42A27DB-BD31-4B8C-83A1-F6EECF244321}">
                <p14:modId xmlns:p14="http://schemas.microsoft.com/office/powerpoint/2010/main" val="258841573"/>
              </p:ext>
            </p:extLst>
          </p:nvPr>
        </p:nvGraphicFramePr>
        <p:xfrm>
          <a:off x="1443967" y="4674423"/>
          <a:ext cx="1149350" cy="3587376"/>
        </p:xfrm>
        <a:graphic>
          <a:graphicData uri="http://schemas.openxmlformats.org/drawingml/2006/table">
            <a:tbl>
              <a:tblPr firstRow="1" bandRow="1">
                <a:tableStyleId>{5C22544A-7EE6-4342-B048-85BDC9FD1C3A}</a:tableStyleId>
              </a:tblPr>
              <a:tblGrid>
                <a:gridCol w="1149350">
                  <a:extLst>
                    <a:ext uri="{9D8B030D-6E8A-4147-A177-3AD203B41FA5}">
                      <a16:colId xmlns:a16="http://schemas.microsoft.com/office/drawing/2014/main" val="1843987879"/>
                    </a:ext>
                  </a:extLst>
                </a:gridCol>
              </a:tblGrid>
              <a:tr h="298948">
                <a:tc>
                  <a:txBody>
                    <a:bodyPr/>
                    <a:lstStyle/>
                    <a:p>
                      <a:pPr marL="0" algn="l" defTabSz="777240" rtl="0" eaLnBrk="1" latinLnBrk="0" hangingPunct="1"/>
                      <a:r>
                        <a:rPr lang="en-US" sz="1200" b="1" kern="1200" dirty="0">
                          <a:solidFill>
                            <a:schemeClr val="bg1"/>
                          </a:solidFill>
                          <a:latin typeface="Cabin" pitchFamily="2" charset="77"/>
                          <a:ea typeface="+mn-ea"/>
                          <a:cs typeface="+mn-cs"/>
                        </a:rPr>
                        <a:t>60</a:t>
                      </a:r>
                      <a:r>
                        <a:rPr lang="en-US" sz="1200" b="1" kern="1200" baseline="30000" dirty="0">
                          <a:solidFill>
                            <a:schemeClr val="bg1"/>
                          </a:solidFill>
                          <a:latin typeface="Cabin" pitchFamily="2" charset="77"/>
                          <a:ea typeface="+mn-ea"/>
                          <a:cs typeface="+mn-cs"/>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369B5"/>
                    </a:solidFill>
                  </a:tcPr>
                </a:tc>
                <a:extLst>
                  <a:ext uri="{0D108BD9-81ED-4DB2-BD59-A6C34878D82A}">
                    <a16:rowId xmlns:a16="http://schemas.microsoft.com/office/drawing/2014/main" val="1146017341"/>
                  </a:ext>
                </a:extLst>
              </a:tr>
              <a:tr h="298948">
                <a:tc>
                  <a:txBody>
                    <a:bodyPr/>
                    <a:lstStyle/>
                    <a:p>
                      <a:pPr marL="0" algn="l" defTabSz="777240" rtl="0" eaLnBrk="1" latinLnBrk="0" hangingPunct="1"/>
                      <a:r>
                        <a:rPr lang="en-US" sz="1200" b="1" kern="1200" dirty="0">
                          <a:solidFill>
                            <a:schemeClr val="bg1"/>
                          </a:solidFill>
                          <a:latin typeface="Cabin" pitchFamily="2" charset="77"/>
                          <a:ea typeface="+mn-ea"/>
                          <a:cs typeface="+mn-cs"/>
                        </a:rPr>
                        <a:t>60</a:t>
                      </a:r>
                      <a:r>
                        <a:rPr lang="en-US" sz="1200" b="1" kern="1200" baseline="30000" dirty="0">
                          <a:solidFill>
                            <a:schemeClr val="bg1"/>
                          </a:solidFill>
                          <a:latin typeface="Cabin" pitchFamily="2" charset="77"/>
                          <a:ea typeface="+mn-ea"/>
                          <a:cs typeface="+mn-cs"/>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369B5"/>
                    </a:solidFill>
                  </a:tcPr>
                </a:tc>
                <a:extLst>
                  <a:ext uri="{0D108BD9-81ED-4DB2-BD59-A6C34878D82A}">
                    <a16:rowId xmlns:a16="http://schemas.microsoft.com/office/drawing/2014/main" val="4234220616"/>
                  </a:ext>
                </a:extLst>
              </a:tr>
              <a:tr h="298948">
                <a:tc>
                  <a:txBody>
                    <a:bodyPr/>
                    <a:lstStyle/>
                    <a:p>
                      <a:pPr algn="l"/>
                      <a:r>
                        <a:rPr lang="en-US" sz="1200" b="1" kern="1200" dirty="0">
                          <a:solidFill>
                            <a:schemeClr val="bg1"/>
                          </a:solidFill>
                          <a:latin typeface="Cabin" pitchFamily="2" charset="77"/>
                          <a:ea typeface="+mn-ea"/>
                          <a:cs typeface="+mn-cs"/>
                        </a:rPr>
                        <a:t>25</a:t>
                      </a:r>
                      <a:r>
                        <a:rPr lang="en-US" sz="1200" b="1" kern="1200" baseline="30000" dirty="0">
                          <a:solidFill>
                            <a:schemeClr val="bg1"/>
                          </a:solidFill>
                          <a:latin typeface="Cabin" pitchFamily="2" charset="77"/>
                          <a:ea typeface="+mn-ea"/>
                          <a:cs typeface="+mn-cs"/>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369B5"/>
                    </a:solidFill>
                  </a:tcPr>
                </a:tc>
                <a:extLst>
                  <a:ext uri="{0D108BD9-81ED-4DB2-BD59-A6C34878D82A}">
                    <a16:rowId xmlns:a16="http://schemas.microsoft.com/office/drawing/2014/main" val="1335434793"/>
                  </a:ext>
                </a:extLst>
              </a:tr>
              <a:tr h="298948">
                <a:tc>
                  <a:txBody>
                    <a:bodyPr/>
                    <a:lstStyle/>
                    <a:p>
                      <a:pPr marL="0" algn="l" defTabSz="777240" rtl="0" eaLnBrk="1" latinLnBrk="0" hangingPunct="1"/>
                      <a:r>
                        <a:rPr lang="en-US" sz="1200" b="1" kern="1200" dirty="0">
                          <a:solidFill>
                            <a:schemeClr val="bg1"/>
                          </a:solidFill>
                          <a:latin typeface="Cabin" pitchFamily="2" charset="77"/>
                          <a:ea typeface="+mn-ea"/>
                          <a:cs typeface="+mn-cs"/>
                        </a:rPr>
                        <a:t>25</a:t>
                      </a:r>
                      <a:r>
                        <a:rPr lang="en-US" sz="1200" b="1" kern="1200" baseline="30000" dirty="0">
                          <a:solidFill>
                            <a:schemeClr val="bg1"/>
                          </a:solidFill>
                          <a:latin typeface="Cabin" pitchFamily="2" charset="77"/>
                          <a:ea typeface="+mn-ea"/>
                          <a:cs typeface="+mn-cs"/>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369B5"/>
                    </a:solidFill>
                  </a:tcPr>
                </a:tc>
                <a:extLst>
                  <a:ext uri="{0D108BD9-81ED-4DB2-BD59-A6C34878D82A}">
                    <a16:rowId xmlns:a16="http://schemas.microsoft.com/office/drawing/2014/main" val="1529116656"/>
                  </a:ext>
                </a:extLst>
              </a:tr>
              <a:tr h="298948">
                <a:tc>
                  <a:txBody>
                    <a:bodyPr/>
                    <a:lstStyle/>
                    <a:p>
                      <a:pPr marL="0" algn="l" defTabSz="777240" rtl="0" eaLnBrk="1" latinLnBrk="0" hangingPunct="1"/>
                      <a:r>
                        <a:rPr lang="en-US" sz="1200" b="1" kern="1200" dirty="0">
                          <a:solidFill>
                            <a:schemeClr val="bg1"/>
                          </a:solidFill>
                          <a:latin typeface="Cabin" pitchFamily="2" charset="77"/>
                          <a:ea typeface="+mn-ea"/>
                          <a:cs typeface="+mn-cs"/>
                        </a:rPr>
                        <a:t>20</a:t>
                      </a:r>
                      <a:r>
                        <a:rPr lang="en-US" sz="1200" b="1" kern="1200" baseline="30000" dirty="0">
                          <a:solidFill>
                            <a:schemeClr val="bg1"/>
                          </a:solidFill>
                          <a:latin typeface="Cabin" pitchFamily="2" charset="77"/>
                          <a:ea typeface="+mn-ea"/>
                          <a:cs typeface="+mn-cs"/>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369B5"/>
                    </a:solidFill>
                  </a:tcPr>
                </a:tc>
                <a:extLst>
                  <a:ext uri="{0D108BD9-81ED-4DB2-BD59-A6C34878D82A}">
                    <a16:rowId xmlns:a16="http://schemas.microsoft.com/office/drawing/2014/main" val="6371965"/>
                  </a:ext>
                </a:extLst>
              </a:tr>
              <a:tr h="298948">
                <a:tc>
                  <a:txBody>
                    <a:bodyPr/>
                    <a:lstStyle/>
                    <a:p>
                      <a:pPr marL="0" algn="l" defTabSz="777240" rtl="0" eaLnBrk="1" latinLnBrk="0" hangingPunct="1"/>
                      <a:r>
                        <a:rPr lang="en-US" sz="1200" b="1" kern="1200" dirty="0">
                          <a:solidFill>
                            <a:schemeClr val="bg1"/>
                          </a:solidFill>
                          <a:latin typeface="Cabin" pitchFamily="2" charset="77"/>
                          <a:ea typeface="+mn-ea"/>
                          <a:cs typeface="+mn-cs"/>
                        </a:rPr>
                        <a:t>20</a:t>
                      </a:r>
                      <a:r>
                        <a:rPr lang="en-US" sz="1200" b="1" kern="1200" baseline="30000" dirty="0">
                          <a:solidFill>
                            <a:schemeClr val="bg1"/>
                          </a:solidFill>
                          <a:latin typeface="Cabin" pitchFamily="2" charset="77"/>
                          <a:ea typeface="+mn-ea"/>
                          <a:cs typeface="+mn-cs"/>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369B5"/>
                    </a:solidFill>
                  </a:tcPr>
                </a:tc>
                <a:extLst>
                  <a:ext uri="{0D108BD9-81ED-4DB2-BD59-A6C34878D82A}">
                    <a16:rowId xmlns:a16="http://schemas.microsoft.com/office/drawing/2014/main" val="657401175"/>
                  </a:ext>
                </a:extLst>
              </a:tr>
              <a:tr h="298948">
                <a:tc>
                  <a:txBody>
                    <a:bodyPr/>
                    <a:lstStyle/>
                    <a:p>
                      <a:pPr marL="0" algn="l" defTabSz="777240" rtl="0" eaLnBrk="1" latinLnBrk="0" hangingPunct="1"/>
                      <a:r>
                        <a:rPr lang="en-US" sz="1200" b="1" kern="1200" dirty="0">
                          <a:solidFill>
                            <a:schemeClr val="bg1"/>
                          </a:solidFill>
                          <a:latin typeface="Cabin" pitchFamily="2" charset="77"/>
                          <a:ea typeface="+mn-ea"/>
                          <a:cs typeface="+mn-cs"/>
                        </a:rPr>
                        <a:t>15</a:t>
                      </a:r>
                      <a:r>
                        <a:rPr lang="en-US" sz="1200" b="1" kern="1200" baseline="30000" dirty="0">
                          <a:solidFill>
                            <a:schemeClr val="bg1"/>
                          </a:solidFill>
                          <a:latin typeface="Cabin" pitchFamily="2" charset="77"/>
                          <a:ea typeface="+mn-ea"/>
                          <a:cs typeface="+mn-cs"/>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369B5"/>
                    </a:solidFill>
                  </a:tcPr>
                </a:tc>
                <a:extLst>
                  <a:ext uri="{0D108BD9-81ED-4DB2-BD59-A6C34878D82A}">
                    <a16:rowId xmlns:a16="http://schemas.microsoft.com/office/drawing/2014/main" val="646394667"/>
                  </a:ext>
                </a:extLst>
              </a:tr>
              <a:tr h="298948">
                <a:tc>
                  <a:txBody>
                    <a:bodyPr/>
                    <a:lstStyle/>
                    <a:p>
                      <a:pPr algn="l"/>
                      <a:r>
                        <a:rPr lang="en-US" sz="1200" dirty="0">
                          <a:solidFill>
                            <a:schemeClr val="tx1"/>
                          </a:solidFill>
                          <a:latin typeface="Cabin" pitchFamily="2" charset="77"/>
                        </a:rPr>
                        <a:t>15</a:t>
                      </a:r>
                      <a:r>
                        <a:rPr lang="en-US" sz="1200" baseline="30000" dirty="0">
                          <a:solidFill>
                            <a:schemeClr val="tx1"/>
                          </a:solidFill>
                          <a:latin typeface="Cabin" pitchFamily="2" charset="77"/>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9125077"/>
                  </a:ext>
                </a:extLst>
              </a:tr>
              <a:tr h="298948">
                <a:tc>
                  <a:txBody>
                    <a:bodyPr/>
                    <a:lstStyle/>
                    <a:p>
                      <a:pPr algn="l"/>
                      <a:r>
                        <a:rPr lang="en-US" sz="1200" dirty="0">
                          <a:solidFill>
                            <a:schemeClr val="tx1"/>
                          </a:solidFill>
                          <a:latin typeface="Cabin" pitchFamily="2" charset="77"/>
                        </a:rPr>
                        <a:t>15</a:t>
                      </a:r>
                      <a:r>
                        <a:rPr lang="en-US" sz="1200" baseline="30000" dirty="0">
                          <a:solidFill>
                            <a:schemeClr val="tx1"/>
                          </a:solidFill>
                          <a:latin typeface="Cabin" pitchFamily="2" charset="77"/>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7992052"/>
                  </a:ext>
                </a:extLst>
              </a:tr>
              <a:tr h="298948">
                <a:tc>
                  <a:txBody>
                    <a:bodyPr/>
                    <a:lstStyle/>
                    <a:p>
                      <a:pPr marL="0" algn="l" defTabSz="777240" rtl="0" eaLnBrk="1" latinLnBrk="0" hangingPunct="1"/>
                      <a:r>
                        <a:rPr lang="en-US" sz="1200" b="1" kern="1200" dirty="0">
                          <a:solidFill>
                            <a:schemeClr val="bg1"/>
                          </a:solidFill>
                          <a:latin typeface="Cabin" pitchFamily="2" charset="77"/>
                          <a:ea typeface="+mn-ea"/>
                          <a:cs typeface="+mn-cs"/>
                        </a:rPr>
                        <a:t>10</a:t>
                      </a:r>
                      <a:r>
                        <a:rPr lang="en-US" sz="1200" b="1" kern="1200" baseline="30000" dirty="0">
                          <a:solidFill>
                            <a:schemeClr val="bg1"/>
                          </a:solidFill>
                          <a:latin typeface="Cabin" pitchFamily="2" charset="77"/>
                          <a:ea typeface="+mn-ea"/>
                          <a:cs typeface="+mn-cs"/>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369B5"/>
                    </a:solidFill>
                  </a:tcPr>
                </a:tc>
                <a:extLst>
                  <a:ext uri="{0D108BD9-81ED-4DB2-BD59-A6C34878D82A}">
                    <a16:rowId xmlns:a16="http://schemas.microsoft.com/office/drawing/2014/main" val="1225871611"/>
                  </a:ext>
                </a:extLst>
              </a:tr>
              <a:tr h="298948">
                <a:tc>
                  <a:txBody>
                    <a:bodyPr/>
                    <a:lstStyle/>
                    <a:p>
                      <a:pPr marL="0" algn="l" defTabSz="777240" rtl="0" eaLnBrk="1" latinLnBrk="0" hangingPunct="1"/>
                      <a:r>
                        <a:rPr lang="en-US" sz="1200" b="1" kern="1200" dirty="0">
                          <a:solidFill>
                            <a:schemeClr val="bg1"/>
                          </a:solidFill>
                          <a:latin typeface="Cabin" pitchFamily="2" charset="77"/>
                          <a:ea typeface="+mn-ea"/>
                          <a:cs typeface="+mn-cs"/>
                        </a:rPr>
                        <a:t>10</a:t>
                      </a:r>
                      <a:r>
                        <a:rPr lang="en-US" sz="1200" b="1" kern="1200" baseline="30000" dirty="0">
                          <a:solidFill>
                            <a:schemeClr val="bg1"/>
                          </a:solidFill>
                          <a:latin typeface="Cabin" pitchFamily="2" charset="77"/>
                          <a:ea typeface="+mn-ea"/>
                          <a:cs typeface="+mn-cs"/>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369B5"/>
                    </a:solidFill>
                  </a:tcPr>
                </a:tc>
                <a:extLst>
                  <a:ext uri="{0D108BD9-81ED-4DB2-BD59-A6C34878D82A}">
                    <a16:rowId xmlns:a16="http://schemas.microsoft.com/office/drawing/2014/main" val="1025075942"/>
                  </a:ext>
                </a:extLst>
              </a:tr>
              <a:tr h="298948">
                <a:tc>
                  <a:txBody>
                    <a:bodyPr/>
                    <a:lstStyle/>
                    <a:p>
                      <a:pPr marL="0" algn="l" defTabSz="777240" rtl="0" eaLnBrk="1" latinLnBrk="0" hangingPunct="1"/>
                      <a:r>
                        <a:rPr lang="en-US" sz="1200" b="1" kern="1200" dirty="0">
                          <a:solidFill>
                            <a:schemeClr val="bg1"/>
                          </a:solidFill>
                          <a:latin typeface="Cabin" pitchFamily="2" charset="77"/>
                          <a:ea typeface="+mn-ea"/>
                          <a:cs typeface="+mn-cs"/>
                        </a:rPr>
                        <a:t>10</a:t>
                      </a:r>
                      <a:r>
                        <a:rPr lang="en-US" sz="1200" b="1" kern="1200" baseline="30000" dirty="0">
                          <a:solidFill>
                            <a:schemeClr val="bg1"/>
                          </a:solidFill>
                          <a:latin typeface="Cabin" pitchFamily="2" charset="77"/>
                          <a:ea typeface="+mn-ea"/>
                          <a:cs typeface="+mn-cs"/>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369B5"/>
                    </a:solidFill>
                  </a:tcPr>
                </a:tc>
                <a:extLst>
                  <a:ext uri="{0D108BD9-81ED-4DB2-BD59-A6C34878D82A}">
                    <a16:rowId xmlns:a16="http://schemas.microsoft.com/office/drawing/2014/main" val="3061342262"/>
                  </a:ext>
                </a:extLst>
              </a:tr>
            </a:tbl>
          </a:graphicData>
        </a:graphic>
      </p:graphicFrame>
      <p:graphicFrame>
        <p:nvGraphicFramePr>
          <p:cNvPr id="63" name="Table 62">
            <a:extLst>
              <a:ext uri="{FF2B5EF4-FFF2-40B4-BE49-F238E27FC236}">
                <a16:creationId xmlns:a16="http://schemas.microsoft.com/office/drawing/2014/main" id="{46866125-5E7E-2D7A-77BA-0A5B2696EA63}"/>
              </a:ext>
            </a:extLst>
          </p:cNvPr>
          <p:cNvGraphicFramePr>
            <a:graphicFrameLocks noGrp="1"/>
          </p:cNvGraphicFramePr>
          <p:nvPr>
            <p:extLst>
              <p:ext uri="{D42A27DB-BD31-4B8C-83A1-F6EECF244321}">
                <p14:modId xmlns:p14="http://schemas.microsoft.com/office/powerpoint/2010/main" val="911939095"/>
              </p:ext>
            </p:extLst>
          </p:nvPr>
        </p:nvGraphicFramePr>
        <p:xfrm>
          <a:off x="2649591" y="4674423"/>
          <a:ext cx="1149350" cy="3587376"/>
        </p:xfrm>
        <a:graphic>
          <a:graphicData uri="http://schemas.openxmlformats.org/drawingml/2006/table">
            <a:tbl>
              <a:tblPr firstRow="1" bandRow="1">
                <a:tableStyleId>{5C22544A-7EE6-4342-B048-85BDC9FD1C3A}</a:tableStyleId>
              </a:tblPr>
              <a:tblGrid>
                <a:gridCol w="1149350">
                  <a:extLst>
                    <a:ext uri="{9D8B030D-6E8A-4147-A177-3AD203B41FA5}">
                      <a16:colId xmlns:a16="http://schemas.microsoft.com/office/drawing/2014/main" val="2874823867"/>
                    </a:ext>
                  </a:extLst>
                </a:gridCol>
              </a:tblGrid>
              <a:tr h="298948">
                <a:tc>
                  <a:txBody>
                    <a:bodyPr/>
                    <a:lstStyle/>
                    <a:p>
                      <a:pPr marL="0" algn="l" defTabSz="777240" rtl="0" eaLnBrk="1" latinLnBrk="0" hangingPunct="1"/>
                      <a:r>
                        <a:rPr lang="en-US" sz="1200" b="1" kern="1200" dirty="0">
                          <a:solidFill>
                            <a:schemeClr val="bg1"/>
                          </a:solidFill>
                          <a:latin typeface="Cabin" pitchFamily="2" charset="77"/>
                          <a:ea typeface="+mn-ea"/>
                          <a:cs typeface="+mn-cs"/>
                        </a:rPr>
                        <a:t>60</a:t>
                      </a:r>
                      <a:r>
                        <a:rPr lang="en-US" sz="1200" b="1" kern="1200" baseline="30000" dirty="0">
                          <a:solidFill>
                            <a:schemeClr val="bg1"/>
                          </a:solidFill>
                          <a:latin typeface="Cabin" pitchFamily="2" charset="77"/>
                          <a:ea typeface="+mn-ea"/>
                          <a:cs typeface="+mn-cs"/>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369B5"/>
                    </a:solidFill>
                  </a:tcPr>
                </a:tc>
                <a:extLst>
                  <a:ext uri="{0D108BD9-81ED-4DB2-BD59-A6C34878D82A}">
                    <a16:rowId xmlns:a16="http://schemas.microsoft.com/office/drawing/2014/main" val="3250785137"/>
                  </a:ext>
                </a:extLst>
              </a:tr>
              <a:tr h="298948">
                <a:tc>
                  <a:txBody>
                    <a:bodyPr/>
                    <a:lstStyle/>
                    <a:p>
                      <a:pPr marL="0" algn="l" defTabSz="777240" rtl="0" eaLnBrk="1" latinLnBrk="0" hangingPunct="1"/>
                      <a:r>
                        <a:rPr lang="en-US" sz="1200" b="1" kern="1200" dirty="0">
                          <a:solidFill>
                            <a:schemeClr val="bg1"/>
                          </a:solidFill>
                          <a:latin typeface="Cabin" pitchFamily="2" charset="77"/>
                          <a:ea typeface="+mn-ea"/>
                          <a:cs typeface="+mn-cs"/>
                        </a:rPr>
                        <a:t>60%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369B5"/>
                    </a:solidFill>
                  </a:tcPr>
                </a:tc>
                <a:extLst>
                  <a:ext uri="{0D108BD9-81ED-4DB2-BD59-A6C34878D82A}">
                    <a16:rowId xmlns:a16="http://schemas.microsoft.com/office/drawing/2014/main" val="1010305301"/>
                  </a:ext>
                </a:extLst>
              </a:tr>
              <a:tr h="298948">
                <a:tc>
                  <a:txBody>
                    <a:bodyPr/>
                    <a:lstStyle/>
                    <a:p>
                      <a:pPr marL="0" algn="l" defTabSz="777240" rtl="0" eaLnBrk="1" latinLnBrk="0" hangingPunct="1"/>
                      <a:r>
                        <a:rPr lang="en-US" sz="1200" b="1" kern="1200" dirty="0">
                          <a:solidFill>
                            <a:schemeClr val="bg1"/>
                          </a:solidFill>
                          <a:latin typeface="Cabin" pitchFamily="2" charset="77"/>
                          <a:ea typeface="+mn-ea"/>
                          <a:cs typeface="+mn-cs"/>
                        </a:rPr>
                        <a:t>25</a:t>
                      </a:r>
                      <a:r>
                        <a:rPr lang="en-US" sz="1200" b="1" kern="1200" baseline="30000" dirty="0">
                          <a:solidFill>
                            <a:schemeClr val="bg1"/>
                          </a:solidFill>
                          <a:latin typeface="Cabin" pitchFamily="2" charset="77"/>
                          <a:ea typeface="+mn-ea"/>
                          <a:cs typeface="+mn-cs"/>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369B5"/>
                    </a:solidFill>
                  </a:tcPr>
                </a:tc>
                <a:extLst>
                  <a:ext uri="{0D108BD9-81ED-4DB2-BD59-A6C34878D82A}">
                    <a16:rowId xmlns:a16="http://schemas.microsoft.com/office/drawing/2014/main" val="488410248"/>
                  </a:ext>
                </a:extLst>
              </a:tr>
              <a:tr h="298948">
                <a:tc>
                  <a:txBody>
                    <a:bodyPr/>
                    <a:lstStyle/>
                    <a:p>
                      <a:pPr marL="0" algn="l" defTabSz="777240" rtl="0" eaLnBrk="1" latinLnBrk="0" hangingPunct="1"/>
                      <a:r>
                        <a:rPr lang="en-US" sz="1200" b="1" kern="1200" dirty="0">
                          <a:solidFill>
                            <a:schemeClr val="bg1"/>
                          </a:solidFill>
                          <a:latin typeface="Cabin" pitchFamily="2" charset="77"/>
                          <a:ea typeface="+mn-ea"/>
                          <a:cs typeface="+mn-cs"/>
                        </a:rPr>
                        <a:t>25</a:t>
                      </a:r>
                      <a:r>
                        <a:rPr lang="en-US" sz="1200" b="1" kern="1200" baseline="30000" dirty="0">
                          <a:solidFill>
                            <a:schemeClr val="bg1"/>
                          </a:solidFill>
                          <a:latin typeface="Cabin" pitchFamily="2" charset="77"/>
                          <a:ea typeface="+mn-ea"/>
                          <a:cs typeface="+mn-cs"/>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369B5"/>
                    </a:solidFill>
                  </a:tcPr>
                </a:tc>
                <a:extLst>
                  <a:ext uri="{0D108BD9-81ED-4DB2-BD59-A6C34878D82A}">
                    <a16:rowId xmlns:a16="http://schemas.microsoft.com/office/drawing/2014/main" val="3455321495"/>
                  </a:ext>
                </a:extLst>
              </a:tr>
              <a:tr h="298948">
                <a:tc>
                  <a:txBody>
                    <a:bodyPr/>
                    <a:lstStyle/>
                    <a:p>
                      <a:pPr marL="0" algn="l" defTabSz="777240" rtl="0" eaLnBrk="1" latinLnBrk="0" hangingPunct="1"/>
                      <a:r>
                        <a:rPr lang="en-US" sz="1200" b="1" kern="1200" dirty="0">
                          <a:solidFill>
                            <a:schemeClr val="bg1"/>
                          </a:solidFill>
                          <a:latin typeface="Cabin" pitchFamily="2" charset="77"/>
                          <a:ea typeface="+mn-ea"/>
                          <a:cs typeface="+mn-cs"/>
                        </a:rPr>
                        <a:t>20</a:t>
                      </a:r>
                      <a:r>
                        <a:rPr lang="en-US" sz="1200" b="1" kern="1200" baseline="30000" dirty="0">
                          <a:solidFill>
                            <a:schemeClr val="bg1"/>
                          </a:solidFill>
                          <a:latin typeface="Cabin" pitchFamily="2" charset="77"/>
                          <a:ea typeface="+mn-ea"/>
                          <a:cs typeface="+mn-cs"/>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369B5"/>
                    </a:solidFill>
                  </a:tcPr>
                </a:tc>
                <a:extLst>
                  <a:ext uri="{0D108BD9-81ED-4DB2-BD59-A6C34878D82A}">
                    <a16:rowId xmlns:a16="http://schemas.microsoft.com/office/drawing/2014/main" val="2156233591"/>
                  </a:ext>
                </a:extLst>
              </a:tr>
              <a:tr h="298948">
                <a:tc>
                  <a:txBody>
                    <a:bodyPr/>
                    <a:lstStyle/>
                    <a:p>
                      <a:pPr marL="0" algn="l" defTabSz="777240" rtl="0" eaLnBrk="1" latinLnBrk="0" hangingPunct="1"/>
                      <a:r>
                        <a:rPr lang="en-US" sz="1200" b="1" kern="1200" dirty="0">
                          <a:solidFill>
                            <a:schemeClr val="bg1"/>
                          </a:solidFill>
                          <a:latin typeface="Cabin" pitchFamily="2" charset="77"/>
                          <a:ea typeface="+mn-ea"/>
                          <a:cs typeface="+mn-cs"/>
                        </a:rPr>
                        <a:t>20%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369B5"/>
                    </a:solidFill>
                  </a:tcPr>
                </a:tc>
                <a:extLst>
                  <a:ext uri="{0D108BD9-81ED-4DB2-BD59-A6C34878D82A}">
                    <a16:rowId xmlns:a16="http://schemas.microsoft.com/office/drawing/2014/main" val="2509572304"/>
                  </a:ext>
                </a:extLst>
              </a:tr>
              <a:tr h="298948">
                <a:tc>
                  <a:txBody>
                    <a:bodyPr/>
                    <a:lstStyle/>
                    <a:p>
                      <a:pPr marL="0" algn="l" defTabSz="777240" rtl="0" eaLnBrk="1" latinLnBrk="0" hangingPunct="1"/>
                      <a:r>
                        <a:rPr lang="en-US" sz="1200" b="1" kern="1200" dirty="0">
                          <a:solidFill>
                            <a:schemeClr val="bg1"/>
                          </a:solidFill>
                          <a:latin typeface="Cabin" pitchFamily="2" charset="77"/>
                          <a:ea typeface="+mn-ea"/>
                          <a:cs typeface="+mn-cs"/>
                        </a:rPr>
                        <a:t>15</a:t>
                      </a:r>
                      <a:r>
                        <a:rPr lang="en-US" sz="1200" b="1" kern="1200" baseline="30000" dirty="0">
                          <a:solidFill>
                            <a:schemeClr val="bg1"/>
                          </a:solidFill>
                          <a:latin typeface="Cabin" pitchFamily="2" charset="77"/>
                          <a:ea typeface="+mn-ea"/>
                          <a:cs typeface="+mn-cs"/>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369B5"/>
                    </a:solidFill>
                  </a:tcPr>
                </a:tc>
                <a:extLst>
                  <a:ext uri="{0D108BD9-81ED-4DB2-BD59-A6C34878D82A}">
                    <a16:rowId xmlns:a16="http://schemas.microsoft.com/office/drawing/2014/main" val="3433755364"/>
                  </a:ext>
                </a:extLst>
              </a:tr>
              <a:tr h="298948">
                <a:tc>
                  <a:txBody>
                    <a:bodyPr/>
                    <a:lstStyle/>
                    <a:p>
                      <a:pPr algn="l"/>
                      <a:r>
                        <a:rPr lang="en-US" sz="1200" dirty="0">
                          <a:solidFill>
                            <a:schemeClr val="tx1"/>
                          </a:solidFill>
                          <a:latin typeface="Cabin" pitchFamily="2" charset="77"/>
                        </a:rPr>
                        <a:t>15</a:t>
                      </a:r>
                      <a:r>
                        <a:rPr lang="en-US" sz="1200" baseline="30000" dirty="0">
                          <a:solidFill>
                            <a:schemeClr val="tx1"/>
                          </a:solidFill>
                          <a:latin typeface="Cabin" pitchFamily="2" charset="77"/>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8654357"/>
                  </a:ext>
                </a:extLst>
              </a:tr>
              <a:tr h="298948">
                <a:tc>
                  <a:txBody>
                    <a:bodyPr/>
                    <a:lstStyle/>
                    <a:p>
                      <a:pPr algn="l"/>
                      <a:r>
                        <a:rPr lang="en-US" sz="1200" dirty="0">
                          <a:solidFill>
                            <a:schemeClr val="tx1"/>
                          </a:solidFill>
                          <a:latin typeface="Cabin" pitchFamily="2" charset="77"/>
                        </a:rPr>
                        <a:t>15</a:t>
                      </a:r>
                      <a:r>
                        <a:rPr lang="en-US" sz="1200" baseline="30000" dirty="0">
                          <a:solidFill>
                            <a:schemeClr val="tx1"/>
                          </a:solidFill>
                          <a:latin typeface="Cabin" pitchFamily="2" charset="77"/>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00584431"/>
                  </a:ext>
                </a:extLst>
              </a:tr>
              <a:tr h="298948">
                <a:tc>
                  <a:txBody>
                    <a:bodyPr/>
                    <a:lstStyle/>
                    <a:p>
                      <a:pPr marL="0" algn="l" defTabSz="777240" rtl="0" eaLnBrk="1" latinLnBrk="0" hangingPunct="1"/>
                      <a:r>
                        <a:rPr lang="en-US" sz="1200" b="1" kern="1200" dirty="0">
                          <a:solidFill>
                            <a:schemeClr val="bg1"/>
                          </a:solidFill>
                          <a:latin typeface="Cabin" pitchFamily="2" charset="77"/>
                          <a:ea typeface="+mn-ea"/>
                          <a:cs typeface="+mn-cs"/>
                        </a:rPr>
                        <a:t>10</a:t>
                      </a:r>
                      <a:r>
                        <a:rPr lang="en-US" sz="1200" b="1" kern="1200" baseline="30000" dirty="0">
                          <a:solidFill>
                            <a:schemeClr val="bg1"/>
                          </a:solidFill>
                          <a:latin typeface="Cabin" pitchFamily="2" charset="77"/>
                          <a:ea typeface="+mn-ea"/>
                          <a:cs typeface="+mn-cs"/>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369B5"/>
                    </a:solidFill>
                  </a:tcPr>
                </a:tc>
                <a:extLst>
                  <a:ext uri="{0D108BD9-81ED-4DB2-BD59-A6C34878D82A}">
                    <a16:rowId xmlns:a16="http://schemas.microsoft.com/office/drawing/2014/main" val="944909666"/>
                  </a:ext>
                </a:extLst>
              </a:tr>
              <a:tr h="298948">
                <a:tc>
                  <a:txBody>
                    <a:bodyPr/>
                    <a:lstStyle/>
                    <a:p>
                      <a:pPr marL="0" algn="l" defTabSz="777240" rtl="0" eaLnBrk="1" latinLnBrk="0" hangingPunct="1"/>
                      <a:r>
                        <a:rPr lang="en-US" sz="1200" b="1" kern="1200" dirty="0">
                          <a:solidFill>
                            <a:schemeClr val="bg1"/>
                          </a:solidFill>
                          <a:latin typeface="Cabin" pitchFamily="2" charset="77"/>
                          <a:ea typeface="+mn-ea"/>
                          <a:cs typeface="+mn-cs"/>
                        </a:rPr>
                        <a:t>10</a:t>
                      </a:r>
                      <a:r>
                        <a:rPr lang="en-US" sz="1200" b="1" kern="1200" baseline="30000" dirty="0">
                          <a:solidFill>
                            <a:schemeClr val="bg1"/>
                          </a:solidFill>
                          <a:latin typeface="Cabin" pitchFamily="2" charset="77"/>
                          <a:ea typeface="+mn-ea"/>
                          <a:cs typeface="+mn-cs"/>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369B5"/>
                    </a:solidFill>
                  </a:tcPr>
                </a:tc>
                <a:extLst>
                  <a:ext uri="{0D108BD9-81ED-4DB2-BD59-A6C34878D82A}">
                    <a16:rowId xmlns:a16="http://schemas.microsoft.com/office/drawing/2014/main" val="3701080734"/>
                  </a:ext>
                </a:extLst>
              </a:tr>
              <a:tr h="298948">
                <a:tc>
                  <a:txBody>
                    <a:bodyPr/>
                    <a:lstStyle/>
                    <a:p>
                      <a:pPr marL="0" algn="l" defTabSz="777240" rtl="0" eaLnBrk="1" latinLnBrk="0" hangingPunct="1"/>
                      <a:r>
                        <a:rPr lang="en-US" sz="1200" b="1" kern="1200" dirty="0">
                          <a:solidFill>
                            <a:schemeClr val="bg1"/>
                          </a:solidFill>
                          <a:latin typeface="Cabin" pitchFamily="2" charset="77"/>
                          <a:ea typeface="+mn-ea"/>
                          <a:cs typeface="+mn-cs"/>
                        </a:rPr>
                        <a:t>10</a:t>
                      </a:r>
                      <a:r>
                        <a:rPr lang="en-US" sz="1200" b="1" kern="1200" baseline="30000" dirty="0">
                          <a:solidFill>
                            <a:schemeClr val="bg1"/>
                          </a:solidFill>
                          <a:latin typeface="Cabin" pitchFamily="2" charset="77"/>
                          <a:ea typeface="+mn-ea"/>
                          <a:cs typeface="+mn-cs"/>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369B5"/>
                    </a:solidFill>
                  </a:tcPr>
                </a:tc>
                <a:extLst>
                  <a:ext uri="{0D108BD9-81ED-4DB2-BD59-A6C34878D82A}">
                    <a16:rowId xmlns:a16="http://schemas.microsoft.com/office/drawing/2014/main" val="3454108523"/>
                  </a:ext>
                </a:extLst>
              </a:tr>
            </a:tbl>
          </a:graphicData>
        </a:graphic>
      </p:graphicFrame>
      <p:graphicFrame>
        <p:nvGraphicFramePr>
          <p:cNvPr id="128" name="Table 127">
            <a:extLst>
              <a:ext uri="{FF2B5EF4-FFF2-40B4-BE49-F238E27FC236}">
                <a16:creationId xmlns:a16="http://schemas.microsoft.com/office/drawing/2014/main" id="{8BB4860F-6B54-7211-3C97-72BD99918902}"/>
              </a:ext>
            </a:extLst>
          </p:cNvPr>
          <p:cNvGraphicFramePr>
            <a:graphicFrameLocks noGrp="1"/>
          </p:cNvGraphicFramePr>
          <p:nvPr>
            <p:extLst>
              <p:ext uri="{D42A27DB-BD31-4B8C-83A1-F6EECF244321}">
                <p14:modId xmlns:p14="http://schemas.microsoft.com/office/powerpoint/2010/main" val="1433336654"/>
              </p:ext>
            </p:extLst>
          </p:nvPr>
        </p:nvGraphicFramePr>
        <p:xfrm>
          <a:off x="3861689" y="4678856"/>
          <a:ext cx="1149350" cy="3587376"/>
        </p:xfrm>
        <a:graphic>
          <a:graphicData uri="http://schemas.openxmlformats.org/drawingml/2006/table">
            <a:tbl>
              <a:tblPr firstRow="1" bandRow="1">
                <a:tableStyleId>{5C22544A-7EE6-4342-B048-85BDC9FD1C3A}</a:tableStyleId>
              </a:tblPr>
              <a:tblGrid>
                <a:gridCol w="1149350">
                  <a:extLst>
                    <a:ext uri="{9D8B030D-6E8A-4147-A177-3AD203B41FA5}">
                      <a16:colId xmlns:a16="http://schemas.microsoft.com/office/drawing/2014/main" val="362735763"/>
                    </a:ext>
                  </a:extLst>
                </a:gridCol>
              </a:tblGrid>
              <a:tr h="298948">
                <a:tc>
                  <a:txBody>
                    <a:bodyPr/>
                    <a:lstStyle/>
                    <a:p>
                      <a:pPr algn="l"/>
                      <a:r>
                        <a:rPr lang="en-US" sz="1200" b="0" dirty="0">
                          <a:solidFill>
                            <a:schemeClr val="tx1"/>
                          </a:solidFill>
                          <a:latin typeface="Cabin" pitchFamily="2" charset="77"/>
                        </a:rPr>
                        <a:t>40</a:t>
                      </a:r>
                      <a:r>
                        <a:rPr lang="en-US" sz="1200" b="0" baseline="30000" dirty="0">
                          <a:solidFill>
                            <a:schemeClr val="tx1"/>
                          </a:solidFill>
                          <a:latin typeface="Cabin" pitchFamily="2" charset="77"/>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8891006"/>
                  </a:ext>
                </a:extLst>
              </a:tr>
              <a:tr h="298948">
                <a:tc>
                  <a:txBody>
                    <a:bodyPr/>
                    <a:lstStyle/>
                    <a:p>
                      <a:pPr algn="l"/>
                      <a:r>
                        <a:rPr lang="en-US" sz="1200" b="1" dirty="0">
                          <a:solidFill>
                            <a:schemeClr val="bg1"/>
                          </a:solidFill>
                          <a:latin typeface="Cabin" pitchFamily="2" charset="77"/>
                        </a:rPr>
                        <a:t>2</a:t>
                      </a:r>
                      <a:r>
                        <a:rPr lang="en-US" sz="1200" b="1" baseline="30000" dirty="0">
                          <a:solidFill>
                            <a:schemeClr val="bg1"/>
                          </a:solidFill>
                          <a:latin typeface="Cabin" pitchFamily="2" charset="77"/>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369B5"/>
                    </a:solidFill>
                  </a:tcPr>
                </a:tc>
                <a:extLst>
                  <a:ext uri="{0D108BD9-81ED-4DB2-BD59-A6C34878D82A}">
                    <a16:rowId xmlns:a16="http://schemas.microsoft.com/office/drawing/2014/main" val="2581828652"/>
                  </a:ext>
                </a:extLst>
              </a:tr>
              <a:tr h="298948">
                <a:tc>
                  <a:txBody>
                    <a:bodyPr/>
                    <a:lstStyle/>
                    <a:p>
                      <a:pPr algn="l"/>
                      <a:r>
                        <a:rPr lang="en-US" sz="1200" dirty="0">
                          <a:solidFill>
                            <a:schemeClr val="tx1"/>
                          </a:solidFill>
                          <a:latin typeface="Cabin" pitchFamily="2" charset="77"/>
                        </a:rPr>
                        <a:t>20</a:t>
                      </a:r>
                      <a:r>
                        <a:rPr lang="en-US" sz="1200" baseline="30000" dirty="0">
                          <a:solidFill>
                            <a:schemeClr val="tx1"/>
                          </a:solidFill>
                          <a:latin typeface="Cabin" pitchFamily="2" charset="77"/>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67718080"/>
                  </a:ext>
                </a:extLst>
              </a:tr>
              <a:tr h="298948">
                <a:tc>
                  <a:txBody>
                    <a:bodyPr/>
                    <a:lstStyle/>
                    <a:p>
                      <a:pPr algn="l"/>
                      <a:r>
                        <a:rPr lang="en-US" sz="1200" dirty="0">
                          <a:solidFill>
                            <a:schemeClr val="tx1"/>
                          </a:solidFill>
                          <a:latin typeface="Cabin" pitchFamily="2" charset="77"/>
                        </a:rPr>
                        <a:t>15</a:t>
                      </a:r>
                      <a:r>
                        <a:rPr lang="en-US" sz="1200" baseline="30000" dirty="0">
                          <a:solidFill>
                            <a:schemeClr val="tx1"/>
                          </a:solidFill>
                          <a:latin typeface="Cabin" pitchFamily="2" charset="77"/>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9398920"/>
                  </a:ext>
                </a:extLst>
              </a:tr>
              <a:tr h="298948">
                <a:tc>
                  <a:txBody>
                    <a:bodyPr/>
                    <a:lstStyle/>
                    <a:p>
                      <a:pPr marL="0" algn="l" defTabSz="777240" rtl="0" eaLnBrk="1" latinLnBrk="0" hangingPunct="1"/>
                      <a:r>
                        <a:rPr lang="en-US" sz="1200" b="1" kern="1200" dirty="0">
                          <a:solidFill>
                            <a:schemeClr val="bg1"/>
                          </a:solidFill>
                          <a:latin typeface="Cabin" pitchFamily="2" charset="77"/>
                          <a:ea typeface="+mn-ea"/>
                          <a:cs typeface="+mn-cs"/>
                        </a:rPr>
                        <a:t>15</a:t>
                      </a:r>
                      <a:r>
                        <a:rPr lang="en-US" sz="1200" b="1" kern="1200" baseline="30000" dirty="0">
                          <a:solidFill>
                            <a:schemeClr val="bg1"/>
                          </a:solidFill>
                          <a:latin typeface="Cabin" pitchFamily="2" charset="77"/>
                          <a:ea typeface="+mn-ea"/>
                          <a:cs typeface="+mn-cs"/>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369B5"/>
                    </a:solidFill>
                  </a:tcPr>
                </a:tc>
                <a:extLst>
                  <a:ext uri="{0D108BD9-81ED-4DB2-BD59-A6C34878D82A}">
                    <a16:rowId xmlns:a16="http://schemas.microsoft.com/office/drawing/2014/main" val="2304209641"/>
                  </a:ext>
                </a:extLst>
              </a:tr>
              <a:tr h="298948">
                <a:tc>
                  <a:txBody>
                    <a:bodyPr/>
                    <a:lstStyle/>
                    <a:p>
                      <a:pPr algn="l"/>
                      <a:r>
                        <a:rPr lang="en-US" sz="1200" dirty="0">
                          <a:solidFill>
                            <a:schemeClr val="tx1"/>
                          </a:solidFill>
                          <a:latin typeface="Cabin" pitchFamily="2" charset="77"/>
                        </a:rPr>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5474503"/>
                  </a:ext>
                </a:extLst>
              </a:tr>
              <a:tr h="298948">
                <a:tc>
                  <a:txBody>
                    <a:bodyPr/>
                    <a:lstStyle/>
                    <a:p>
                      <a:pPr algn="l"/>
                      <a:r>
                        <a:rPr lang="en-US" sz="1200" b="1" dirty="0">
                          <a:solidFill>
                            <a:schemeClr val="bg1"/>
                          </a:solidFill>
                          <a:latin typeface="Cabin" pitchFamily="2" charset="77"/>
                        </a:rPr>
                        <a:t>4</a:t>
                      </a:r>
                      <a:r>
                        <a:rPr lang="en-US" sz="1200" b="1" baseline="30000" dirty="0">
                          <a:solidFill>
                            <a:schemeClr val="bg1"/>
                          </a:solidFill>
                          <a:latin typeface="Cabin" pitchFamily="2" charset="77"/>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369B5"/>
                    </a:solidFill>
                  </a:tcPr>
                </a:tc>
                <a:extLst>
                  <a:ext uri="{0D108BD9-81ED-4DB2-BD59-A6C34878D82A}">
                    <a16:rowId xmlns:a16="http://schemas.microsoft.com/office/drawing/2014/main" val="2356416655"/>
                  </a:ext>
                </a:extLst>
              </a:tr>
              <a:tr h="298948">
                <a:tc>
                  <a:txBody>
                    <a:bodyPr/>
                    <a:lstStyle/>
                    <a:p>
                      <a:pPr algn="l"/>
                      <a:r>
                        <a:rPr lang="en-US" sz="1200" dirty="0">
                          <a:solidFill>
                            <a:schemeClr val="tx1"/>
                          </a:solidFill>
                          <a:latin typeface="Cabin" pitchFamily="2" charset="77"/>
                        </a:rPr>
                        <a:t>15</a:t>
                      </a:r>
                      <a:r>
                        <a:rPr lang="en-US" sz="1200" baseline="30000" dirty="0">
                          <a:solidFill>
                            <a:schemeClr val="tx1"/>
                          </a:solidFill>
                          <a:latin typeface="Cabin" pitchFamily="2" charset="77"/>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48900148"/>
                  </a:ext>
                </a:extLst>
              </a:tr>
              <a:tr h="298948">
                <a:tc>
                  <a:txBody>
                    <a:bodyPr/>
                    <a:lstStyle/>
                    <a:p>
                      <a:pPr algn="l"/>
                      <a:r>
                        <a:rPr lang="en-US" sz="1200" dirty="0">
                          <a:solidFill>
                            <a:schemeClr val="tx1"/>
                          </a:solidFill>
                          <a:latin typeface="Cabin" pitchFamily="2" charset="77"/>
                        </a:rPr>
                        <a:t>8</a:t>
                      </a:r>
                      <a:r>
                        <a:rPr lang="en-US" sz="1200" baseline="30000" dirty="0">
                          <a:solidFill>
                            <a:schemeClr val="tx1"/>
                          </a:solidFill>
                          <a:latin typeface="Cabin" pitchFamily="2" charset="77"/>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58730597"/>
                  </a:ext>
                </a:extLst>
              </a:tr>
              <a:tr h="298948">
                <a:tc>
                  <a:txBody>
                    <a:bodyPr/>
                    <a:lstStyle/>
                    <a:p>
                      <a:pPr marL="0" algn="l" defTabSz="777240" rtl="0" eaLnBrk="1" latinLnBrk="0" hangingPunct="1"/>
                      <a:r>
                        <a:rPr lang="en-US" sz="1200" b="1" kern="1200" dirty="0">
                          <a:solidFill>
                            <a:schemeClr val="bg1"/>
                          </a:solidFill>
                          <a:latin typeface="Cabin" pitchFamily="2" charset="77"/>
                          <a:ea typeface="+mn-ea"/>
                          <a:cs typeface="+mn-cs"/>
                        </a:rPr>
                        <a:t>10</a:t>
                      </a:r>
                      <a:r>
                        <a:rPr lang="en-US" sz="1200" b="1" kern="1200" baseline="30000" dirty="0">
                          <a:solidFill>
                            <a:schemeClr val="bg1"/>
                          </a:solidFill>
                          <a:latin typeface="Cabin" pitchFamily="2" charset="77"/>
                          <a:ea typeface="+mn-ea"/>
                          <a:cs typeface="+mn-cs"/>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369B5"/>
                    </a:solidFill>
                  </a:tcPr>
                </a:tc>
                <a:extLst>
                  <a:ext uri="{0D108BD9-81ED-4DB2-BD59-A6C34878D82A}">
                    <a16:rowId xmlns:a16="http://schemas.microsoft.com/office/drawing/2014/main" val="2043299656"/>
                  </a:ext>
                </a:extLst>
              </a:tr>
              <a:tr h="298948">
                <a:tc>
                  <a:txBody>
                    <a:bodyPr/>
                    <a:lstStyle/>
                    <a:p>
                      <a:pPr algn="l"/>
                      <a:r>
                        <a:rPr lang="en-US" sz="1200" b="1" dirty="0">
                          <a:solidFill>
                            <a:schemeClr val="bg1"/>
                          </a:solidFill>
                          <a:latin typeface="Cabin" pitchFamily="2" charset="77"/>
                        </a:rPr>
                        <a:t>6</a:t>
                      </a:r>
                      <a:r>
                        <a:rPr lang="en-US" sz="1200" b="1" baseline="30000" dirty="0">
                          <a:solidFill>
                            <a:schemeClr val="bg1"/>
                          </a:solidFill>
                          <a:latin typeface="Cabin" pitchFamily="2" charset="77"/>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369B5"/>
                    </a:solidFill>
                  </a:tcPr>
                </a:tc>
                <a:extLst>
                  <a:ext uri="{0D108BD9-81ED-4DB2-BD59-A6C34878D82A}">
                    <a16:rowId xmlns:a16="http://schemas.microsoft.com/office/drawing/2014/main" val="1001210894"/>
                  </a:ext>
                </a:extLst>
              </a:tr>
              <a:tr h="298948">
                <a:tc>
                  <a:txBody>
                    <a:bodyPr/>
                    <a:lstStyle/>
                    <a:p>
                      <a:pPr algn="l"/>
                      <a:r>
                        <a:rPr lang="en-US" sz="1200" b="1" dirty="0">
                          <a:solidFill>
                            <a:schemeClr val="bg1"/>
                          </a:solidFill>
                          <a:latin typeface="Cabin" pitchFamily="2" charset="77"/>
                        </a:rPr>
                        <a:t>8</a:t>
                      </a:r>
                      <a:r>
                        <a:rPr lang="en-US" sz="1200" b="1" baseline="30000" dirty="0">
                          <a:solidFill>
                            <a:schemeClr val="bg1"/>
                          </a:solidFill>
                          <a:latin typeface="Cabin" pitchFamily="2" charset="77"/>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369B5"/>
                    </a:solidFill>
                  </a:tcPr>
                </a:tc>
                <a:extLst>
                  <a:ext uri="{0D108BD9-81ED-4DB2-BD59-A6C34878D82A}">
                    <a16:rowId xmlns:a16="http://schemas.microsoft.com/office/drawing/2014/main" val="3982078332"/>
                  </a:ext>
                </a:extLst>
              </a:tr>
            </a:tbl>
          </a:graphicData>
        </a:graphic>
      </p:graphicFrame>
      <p:graphicFrame>
        <p:nvGraphicFramePr>
          <p:cNvPr id="131" name="Table 130">
            <a:extLst>
              <a:ext uri="{FF2B5EF4-FFF2-40B4-BE49-F238E27FC236}">
                <a16:creationId xmlns:a16="http://schemas.microsoft.com/office/drawing/2014/main" id="{2655ACD1-5A6A-FCFE-3161-83D1556A0BAB}"/>
              </a:ext>
            </a:extLst>
          </p:cNvPr>
          <p:cNvGraphicFramePr>
            <a:graphicFrameLocks noGrp="1"/>
          </p:cNvGraphicFramePr>
          <p:nvPr>
            <p:extLst>
              <p:ext uri="{D42A27DB-BD31-4B8C-83A1-F6EECF244321}">
                <p14:modId xmlns:p14="http://schemas.microsoft.com/office/powerpoint/2010/main" val="3714579756"/>
              </p:ext>
            </p:extLst>
          </p:nvPr>
        </p:nvGraphicFramePr>
        <p:xfrm>
          <a:off x="5079050" y="4690642"/>
          <a:ext cx="1149350" cy="3587376"/>
        </p:xfrm>
        <a:graphic>
          <a:graphicData uri="http://schemas.openxmlformats.org/drawingml/2006/table">
            <a:tbl>
              <a:tblPr firstRow="1" bandRow="1">
                <a:tableStyleId>{5C22544A-7EE6-4342-B048-85BDC9FD1C3A}</a:tableStyleId>
              </a:tblPr>
              <a:tblGrid>
                <a:gridCol w="1149350">
                  <a:extLst>
                    <a:ext uri="{9D8B030D-6E8A-4147-A177-3AD203B41FA5}">
                      <a16:colId xmlns:a16="http://schemas.microsoft.com/office/drawing/2014/main" val="1742844419"/>
                    </a:ext>
                  </a:extLst>
                </a:gridCol>
              </a:tblGrid>
              <a:tr h="298948">
                <a:tc>
                  <a:txBody>
                    <a:bodyPr/>
                    <a:lstStyle/>
                    <a:p>
                      <a:pPr algn="l"/>
                      <a:r>
                        <a:rPr lang="en-US" sz="1200" b="0" dirty="0">
                          <a:solidFill>
                            <a:schemeClr val="tx1"/>
                          </a:solidFill>
                          <a:latin typeface="Cabin" pitchFamily="2" charset="77"/>
                        </a:rPr>
                        <a:t>35</a:t>
                      </a:r>
                      <a:r>
                        <a:rPr lang="en-US" sz="1200" b="0" baseline="30000" dirty="0">
                          <a:solidFill>
                            <a:schemeClr val="tx1"/>
                          </a:solidFill>
                          <a:latin typeface="Cabin" pitchFamily="2" charset="77"/>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16404884"/>
                  </a:ext>
                </a:extLst>
              </a:tr>
              <a:tr h="298948">
                <a:tc>
                  <a:txBody>
                    <a:bodyPr/>
                    <a:lstStyle/>
                    <a:p>
                      <a:pPr algn="l"/>
                      <a:r>
                        <a:rPr lang="en-US" sz="1200" dirty="0">
                          <a:solidFill>
                            <a:schemeClr val="tx1"/>
                          </a:solidFill>
                          <a:latin typeface="Cabin" pitchFamily="2" charset="77"/>
                        </a:rPr>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80303128"/>
                  </a:ext>
                </a:extLst>
              </a:tr>
              <a:tr h="298948">
                <a:tc>
                  <a:txBody>
                    <a:bodyPr/>
                    <a:lstStyle/>
                    <a:p>
                      <a:pPr algn="l"/>
                      <a:r>
                        <a:rPr lang="en-US" sz="1200" dirty="0">
                          <a:solidFill>
                            <a:schemeClr val="tx1"/>
                          </a:solidFill>
                          <a:latin typeface="Cabin" pitchFamily="2" charset="77"/>
                        </a:rPr>
                        <a:t>30</a:t>
                      </a:r>
                      <a:r>
                        <a:rPr lang="en-US" sz="1200" baseline="30000" dirty="0">
                          <a:solidFill>
                            <a:schemeClr val="tx1"/>
                          </a:solidFill>
                          <a:latin typeface="Cabin" pitchFamily="2" charset="77"/>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45454991"/>
                  </a:ext>
                </a:extLst>
              </a:tr>
              <a:tr h="298948">
                <a:tc>
                  <a:txBody>
                    <a:bodyPr/>
                    <a:lstStyle/>
                    <a:p>
                      <a:pPr algn="l"/>
                      <a:r>
                        <a:rPr lang="en-US" sz="1200" b="1" dirty="0">
                          <a:solidFill>
                            <a:schemeClr val="bg1"/>
                          </a:solidFill>
                          <a:latin typeface="Cabin" pitchFamily="2" charset="77"/>
                        </a:rPr>
                        <a:t>6</a:t>
                      </a:r>
                      <a:r>
                        <a:rPr lang="en-US" sz="1200" b="1" baseline="30000" dirty="0">
                          <a:solidFill>
                            <a:schemeClr val="bg1"/>
                          </a:solidFill>
                          <a:latin typeface="Cabin" pitchFamily="2" charset="77"/>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369B5"/>
                    </a:solidFill>
                  </a:tcPr>
                </a:tc>
                <a:extLst>
                  <a:ext uri="{0D108BD9-81ED-4DB2-BD59-A6C34878D82A}">
                    <a16:rowId xmlns:a16="http://schemas.microsoft.com/office/drawing/2014/main" val="1162032638"/>
                  </a:ext>
                </a:extLst>
              </a:tr>
              <a:tr h="298948">
                <a:tc>
                  <a:txBody>
                    <a:bodyPr/>
                    <a:lstStyle/>
                    <a:p>
                      <a:pPr algn="l"/>
                      <a:r>
                        <a:rPr lang="en-US" sz="1200" b="1" dirty="0">
                          <a:solidFill>
                            <a:schemeClr val="bg1"/>
                          </a:solidFill>
                          <a:latin typeface="Cabin" pitchFamily="2" charset="77"/>
                        </a:rPr>
                        <a:t>6</a:t>
                      </a:r>
                      <a:r>
                        <a:rPr lang="en-US" sz="1200" b="1" baseline="30000" dirty="0">
                          <a:solidFill>
                            <a:schemeClr val="bg1"/>
                          </a:solidFill>
                          <a:latin typeface="Cabin" pitchFamily="2" charset="77"/>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369B5"/>
                    </a:solidFill>
                  </a:tcPr>
                </a:tc>
                <a:extLst>
                  <a:ext uri="{0D108BD9-81ED-4DB2-BD59-A6C34878D82A}">
                    <a16:rowId xmlns:a16="http://schemas.microsoft.com/office/drawing/2014/main" val="545359378"/>
                  </a:ext>
                </a:extLst>
              </a:tr>
              <a:tr h="298948">
                <a:tc>
                  <a:txBody>
                    <a:bodyPr/>
                    <a:lstStyle/>
                    <a:p>
                      <a:pPr algn="l"/>
                      <a:r>
                        <a:rPr lang="en-US" sz="1200" dirty="0">
                          <a:solidFill>
                            <a:schemeClr val="tx1"/>
                          </a:solidFill>
                          <a:latin typeface="Cabin" pitchFamily="2" charset="77"/>
                        </a:rPr>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5265080"/>
                  </a:ext>
                </a:extLst>
              </a:tr>
              <a:tr h="298948">
                <a:tc>
                  <a:txBody>
                    <a:bodyPr/>
                    <a:lstStyle/>
                    <a:p>
                      <a:pPr algn="l"/>
                      <a:r>
                        <a:rPr lang="en-US" sz="1200" b="1" dirty="0">
                          <a:solidFill>
                            <a:schemeClr val="bg1"/>
                          </a:solidFill>
                          <a:latin typeface="Cabin" pitchFamily="2" charset="77"/>
                        </a:rPr>
                        <a:t>&lt;2</a:t>
                      </a:r>
                      <a:r>
                        <a:rPr lang="en-US" sz="1200" b="1" baseline="30000" dirty="0">
                          <a:solidFill>
                            <a:schemeClr val="bg1"/>
                          </a:solidFill>
                          <a:latin typeface="Cabin" pitchFamily="2" charset="77"/>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369B5"/>
                    </a:solidFill>
                  </a:tcPr>
                </a:tc>
                <a:extLst>
                  <a:ext uri="{0D108BD9-81ED-4DB2-BD59-A6C34878D82A}">
                    <a16:rowId xmlns:a16="http://schemas.microsoft.com/office/drawing/2014/main" val="4054804340"/>
                  </a:ext>
                </a:extLst>
              </a:tr>
              <a:tr h="298948">
                <a:tc>
                  <a:txBody>
                    <a:bodyPr/>
                    <a:lstStyle/>
                    <a:p>
                      <a:pPr algn="l"/>
                      <a:r>
                        <a:rPr lang="en-US" sz="1200" dirty="0">
                          <a:solidFill>
                            <a:schemeClr val="tx1"/>
                          </a:solidFill>
                          <a:latin typeface="Cabin" pitchFamily="2" charset="77"/>
                        </a:rPr>
                        <a:t>10</a:t>
                      </a:r>
                      <a:r>
                        <a:rPr lang="en-US" sz="1200" baseline="30000" dirty="0">
                          <a:solidFill>
                            <a:schemeClr val="tx1"/>
                          </a:solidFill>
                          <a:latin typeface="Cabin" pitchFamily="2" charset="77"/>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28680305"/>
                  </a:ext>
                </a:extLst>
              </a:tr>
              <a:tr h="298948">
                <a:tc>
                  <a:txBody>
                    <a:bodyPr/>
                    <a:lstStyle/>
                    <a:p>
                      <a:pPr algn="l"/>
                      <a:r>
                        <a:rPr lang="en-US" sz="1200" dirty="0">
                          <a:solidFill>
                            <a:schemeClr val="tx1"/>
                          </a:solidFill>
                          <a:latin typeface="Cabin" pitchFamily="2" charset="77"/>
                        </a:rPr>
                        <a:t>10</a:t>
                      </a:r>
                      <a:r>
                        <a:rPr lang="en-US" sz="1200" baseline="30000" dirty="0">
                          <a:solidFill>
                            <a:schemeClr val="tx1"/>
                          </a:solidFill>
                          <a:latin typeface="Cabin" pitchFamily="2" charset="77"/>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07968639"/>
                  </a:ext>
                </a:extLst>
              </a:tr>
              <a:tr h="298948">
                <a:tc>
                  <a:txBody>
                    <a:bodyPr/>
                    <a:lstStyle/>
                    <a:p>
                      <a:pPr marL="0" algn="l" defTabSz="777240" rtl="0" eaLnBrk="1" latinLnBrk="0" hangingPunct="1"/>
                      <a:r>
                        <a:rPr lang="en-US" sz="1200" b="1" kern="1200" dirty="0">
                          <a:solidFill>
                            <a:schemeClr val="bg1"/>
                          </a:solidFill>
                          <a:latin typeface="Cabin" pitchFamily="2" charset="77"/>
                          <a:ea typeface="+mn-ea"/>
                          <a:cs typeface="+mn-cs"/>
                        </a:rPr>
                        <a:t>2</a:t>
                      </a:r>
                      <a:r>
                        <a:rPr lang="en-US" sz="1200" b="1" kern="1200" baseline="30000" dirty="0">
                          <a:solidFill>
                            <a:schemeClr val="bg1"/>
                          </a:solidFill>
                          <a:latin typeface="Cabin" pitchFamily="2" charset="77"/>
                          <a:ea typeface="+mn-ea"/>
                          <a:cs typeface="+mn-cs"/>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369B5"/>
                    </a:solidFill>
                  </a:tcPr>
                </a:tc>
                <a:extLst>
                  <a:ext uri="{0D108BD9-81ED-4DB2-BD59-A6C34878D82A}">
                    <a16:rowId xmlns:a16="http://schemas.microsoft.com/office/drawing/2014/main" val="3126150158"/>
                  </a:ext>
                </a:extLst>
              </a:tr>
              <a:tr h="298948">
                <a:tc>
                  <a:txBody>
                    <a:bodyPr/>
                    <a:lstStyle/>
                    <a:p>
                      <a:pPr algn="l"/>
                      <a:r>
                        <a:rPr lang="en-US" sz="1200" b="1" dirty="0">
                          <a:solidFill>
                            <a:schemeClr val="bg1"/>
                          </a:solidFill>
                          <a:latin typeface="Cabin" pitchFamily="2" charset="77"/>
                        </a:rPr>
                        <a:t>4</a:t>
                      </a:r>
                      <a:r>
                        <a:rPr lang="en-US" sz="1200" b="1" baseline="30000" dirty="0">
                          <a:solidFill>
                            <a:schemeClr val="bg1"/>
                          </a:solidFill>
                          <a:latin typeface="Cabin" pitchFamily="2" charset="77"/>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369B5"/>
                    </a:solidFill>
                  </a:tcPr>
                </a:tc>
                <a:extLst>
                  <a:ext uri="{0D108BD9-81ED-4DB2-BD59-A6C34878D82A}">
                    <a16:rowId xmlns:a16="http://schemas.microsoft.com/office/drawing/2014/main" val="4054997777"/>
                  </a:ext>
                </a:extLst>
              </a:tr>
              <a:tr h="298948">
                <a:tc>
                  <a:txBody>
                    <a:bodyPr/>
                    <a:lstStyle/>
                    <a:p>
                      <a:pPr algn="l"/>
                      <a:r>
                        <a:rPr lang="en-US" sz="1200" dirty="0">
                          <a:solidFill>
                            <a:schemeClr val="tx1"/>
                          </a:solidFill>
                          <a:latin typeface="Cabin" pitchFamily="2" charset="77"/>
                        </a:rPr>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3281063"/>
                  </a:ext>
                </a:extLst>
              </a:tr>
            </a:tbl>
          </a:graphicData>
        </a:graphic>
      </p:graphicFrame>
      <p:graphicFrame>
        <p:nvGraphicFramePr>
          <p:cNvPr id="132" name="Table 131">
            <a:extLst>
              <a:ext uri="{FF2B5EF4-FFF2-40B4-BE49-F238E27FC236}">
                <a16:creationId xmlns:a16="http://schemas.microsoft.com/office/drawing/2014/main" id="{6F1BFAE6-625D-1797-9B83-B4D4E1ACE36E}"/>
              </a:ext>
            </a:extLst>
          </p:cNvPr>
          <p:cNvGraphicFramePr>
            <a:graphicFrameLocks noGrp="1"/>
          </p:cNvGraphicFramePr>
          <p:nvPr>
            <p:extLst>
              <p:ext uri="{D42A27DB-BD31-4B8C-83A1-F6EECF244321}">
                <p14:modId xmlns:p14="http://schemas.microsoft.com/office/powerpoint/2010/main" val="3115620434"/>
              </p:ext>
            </p:extLst>
          </p:nvPr>
        </p:nvGraphicFramePr>
        <p:xfrm>
          <a:off x="6291384" y="4674423"/>
          <a:ext cx="1149350" cy="3587376"/>
        </p:xfrm>
        <a:graphic>
          <a:graphicData uri="http://schemas.openxmlformats.org/drawingml/2006/table">
            <a:tbl>
              <a:tblPr firstRow="1" bandRow="1">
                <a:tableStyleId>{5C22544A-7EE6-4342-B048-85BDC9FD1C3A}</a:tableStyleId>
              </a:tblPr>
              <a:tblGrid>
                <a:gridCol w="1149350">
                  <a:extLst>
                    <a:ext uri="{9D8B030D-6E8A-4147-A177-3AD203B41FA5}">
                      <a16:colId xmlns:a16="http://schemas.microsoft.com/office/drawing/2014/main" val="3891686767"/>
                    </a:ext>
                  </a:extLst>
                </a:gridCol>
              </a:tblGrid>
              <a:tr h="298948">
                <a:tc>
                  <a:txBody>
                    <a:bodyPr/>
                    <a:lstStyle/>
                    <a:p>
                      <a:pPr algn="l"/>
                      <a:r>
                        <a:rPr lang="en-US" sz="1200" b="0" dirty="0">
                          <a:solidFill>
                            <a:schemeClr val="tx1"/>
                          </a:solidFill>
                          <a:latin typeface="Cabin" pitchFamily="2" charset="77"/>
                        </a:rPr>
                        <a:t>50</a:t>
                      </a:r>
                      <a:r>
                        <a:rPr lang="en-US" sz="1200" b="0" baseline="30000" dirty="0">
                          <a:solidFill>
                            <a:schemeClr val="tx1"/>
                          </a:solidFill>
                          <a:latin typeface="Cabin" pitchFamily="2" charset="77"/>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9920756"/>
                  </a:ext>
                </a:extLst>
              </a:tr>
              <a:tr h="298948">
                <a:tc>
                  <a:txBody>
                    <a:bodyPr/>
                    <a:lstStyle/>
                    <a:p>
                      <a:pPr algn="l"/>
                      <a:r>
                        <a:rPr lang="en-US" sz="1200" dirty="0">
                          <a:solidFill>
                            <a:schemeClr val="tx1"/>
                          </a:solidFill>
                          <a:latin typeface="Cabin" pitchFamily="2" charset="77"/>
                        </a:rPr>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51770902"/>
                  </a:ext>
                </a:extLst>
              </a:tr>
              <a:tr h="298948">
                <a:tc>
                  <a:txBody>
                    <a:bodyPr/>
                    <a:lstStyle/>
                    <a:p>
                      <a:pPr algn="l"/>
                      <a:r>
                        <a:rPr lang="en-US" sz="1200" dirty="0">
                          <a:solidFill>
                            <a:schemeClr val="tx1"/>
                          </a:solidFill>
                          <a:latin typeface="Cabin" pitchFamily="2" charset="77"/>
                        </a:rPr>
                        <a:t>30</a:t>
                      </a:r>
                      <a:r>
                        <a:rPr lang="en-US" sz="1200" baseline="30000" dirty="0">
                          <a:solidFill>
                            <a:schemeClr val="tx1"/>
                          </a:solidFill>
                          <a:latin typeface="Cabin" pitchFamily="2" charset="77"/>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26639954"/>
                  </a:ext>
                </a:extLst>
              </a:tr>
              <a:tr h="298948">
                <a:tc>
                  <a:txBody>
                    <a:bodyPr/>
                    <a:lstStyle/>
                    <a:p>
                      <a:pPr algn="l"/>
                      <a:r>
                        <a:rPr lang="en-US" sz="1200" b="1" dirty="0">
                          <a:solidFill>
                            <a:schemeClr val="bg1"/>
                          </a:solidFill>
                          <a:latin typeface="Cabin" pitchFamily="2" charset="77"/>
                        </a:rPr>
                        <a:t>55</a:t>
                      </a:r>
                      <a:r>
                        <a:rPr lang="en-US" sz="1200" b="1" baseline="30000" dirty="0">
                          <a:solidFill>
                            <a:schemeClr val="bg1"/>
                          </a:solidFill>
                          <a:latin typeface="Cabin" pitchFamily="2" charset="77"/>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369B5"/>
                    </a:solidFill>
                  </a:tcPr>
                </a:tc>
                <a:extLst>
                  <a:ext uri="{0D108BD9-81ED-4DB2-BD59-A6C34878D82A}">
                    <a16:rowId xmlns:a16="http://schemas.microsoft.com/office/drawing/2014/main" val="3768990891"/>
                  </a:ext>
                </a:extLst>
              </a:tr>
              <a:tr h="298948">
                <a:tc>
                  <a:txBody>
                    <a:bodyPr/>
                    <a:lstStyle/>
                    <a:p>
                      <a:pPr algn="l"/>
                      <a:r>
                        <a:rPr lang="en-US" sz="1200" dirty="0">
                          <a:solidFill>
                            <a:schemeClr val="tx1"/>
                          </a:solidFill>
                          <a:latin typeface="Cabin" pitchFamily="2" charset="77"/>
                        </a:rPr>
                        <a:t>20</a:t>
                      </a:r>
                      <a:r>
                        <a:rPr lang="en-US" sz="1200" baseline="30000" dirty="0">
                          <a:solidFill>
                            <a:schemeClr val="tx1"/>
                          </a:solidFill>
                          <a:latin typeface="Cabin" pitchFamily="2" charset="77"/>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07936315"/>
                  </a:ext>
                </a:extLst>
              </a:tr>
              <a:tr h="298948">
                <a:tc>
                  <a:txBody>
                    <a:bodyPr/>
                    <a:lstStyle/>
                    <a:p>
                      <a:pPr algn="l"/>
                      <a:r>
                        <a:rPr lang="en-US" sz="1200" dirty="0">
                          <a:solidFill>
                            <a:schemeClr val="tx1"/>
                          </a:solidFill>
                          <a:latin typeface="Cabin" pitchFamily="2" charset="77"/>
                        </a:rPr>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87079219"/>
                  </a:ext>
                </a:extLst>
              </a:tr>
              <a:tr h="298948">
                <a:tc>
                  <a:txBody>
                    <a:bodyPr/>
                    <a:lstStyle/>
                    <a:p>
                      <a:pPr algn="l"/>
                      <a:r>
                        <a:rPr lang="en-US" sz="1200" b="1" dirty="0">
                          <a:solidFill>
                            <a:schemeClr val="bg1"/>
                          </a:solidFill>
                          <a:latin typeface="Cabin"/>
                        </a:rPr>
                        <a:t>&lt;2</a:t>
                      </a:r>
                      <a:r>
                        <a:rPr lang="en-US" sz="1200" b="1" baseline="30000" dirty="0">
                          <a:solidFill>
                            <a:schemeClr val="bg1"/>
                          </a:solidFill>
                          <a:latin typeface="Cabin"/>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369B5"/>
                    </a:solidFill>
                  </a:tcPr>
                </a:tc>
                <a:extLst>
                  <a:ext uri="{0D108BD9-81ED-4DB2-BD59-A6C34878D82A}">
                    <a16:rowId xmlns:a16="http://schemas.microsoft.com/office/drawing/2014/main" val="4292344342"/>
                  </a:ext>
                </a:extLst>
              </a:tr>
              <a:tr h="298948">
                <a:tc>
                  <a:txBody>
                    <a:bodyPr/>
                    <a:lstStyle/>
                    <a:p>
                      <a:pPr algn="l"/>
                      <a:r>
                        <a:rPr lang="en-US" sz="1200" dirty="0">
                          <a:solidFill>
                            <a:schemeClr val="tx1"/>
                          </a:solidFill>
                          <a:latin typeface="Cabin" pitchFamily="2" charset="77"/>
                        </a:rPr>
                        <a:t>25</a:t>
                      </a:r>
                      <a:r>
                        <a:rPr lang="en-US" sz="1200" baseline="30000" dirty="0">
                          <a:solidFill>
                            <a:schemeClr val="tx1"/>
                          </a:solidFill>
                          <a:latin typeface="Cabin" pitchFamily="2" charset="77"/>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42251315"/>
                  </a:ext>
                </a:extLst>
              </a:tr>
              <a:tr h="298948">
                <a:tc>
                  <a:txBody>
                    <a:bodyPr/>
                    <a:lstStyle/>
                    <a:p>
                      <a:pPr algn="l"/>
                      <a:r>
                        <a:rPr lang="en-US" sz="1200" dirty="0">
                          <a:solidFill>
                            <a:schemeClr val="tx1"/>
                          </a:solidFill>
                          <a:latin typeface="Cabin" pitchFamily="2" charset="77"/>
                        </a:rPr>
                        <a:t>20</a:t>
                      </a:r>
                      <a:r>
                        <a:rPr lang="en-US" sz="1200" baseline="30000" dirty="0">
                          <a:solidFill>
                            <a:schemeClr val="tx1"/>
                          </a:solidFill>
                          <a:latin typeface="Cabin" pitchFamily="2" charset="77"/>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001363"/>
                  </a:ext>
                </a:extLst>
              </a:tr>
              <a:tr h="298948">
                <a:tc>
                  <a:txBody>
                    <a:bodyPr/>
                    <a:lstStyle/>
                    <a:p>
                      <a:pPr algn="l"/>
                      <a:r>
                        <a:rPr lang="en-US" sz="1200" dirty="0">
                          <a:solidFill>
                            <a:schemeClr val="tx1"/>
                          </a:solidFill>
                          <a:latin typeface="Cabin" pitchFamily="2" charset="77"/>
                        </a:rPr>
                        <a:t>10</a:t>
                      </a:r>
                      <a:r>
                        <a:rPr lang="en-US" sz="1200" baseline="30000" dirty="0">
                          <a:solidFill>
                            <a:schemeClr val="tx1"/>
                          </a:solidFill>
                          <a:latin typeface="Cabin" pitchFamily="2" charset="77"/>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458833"/>
                  </a:ext>
                </a:extLst>
              </a:tr>
              <a:tr h="298948">
                <a:tc>
                  <a:txBody>
                    <a:bodyPr/>
                    <a:lstStyle/>
                    <a:p>
                      <a:pPr algn="l"/>
                      <a:r>
                        <a:rPr lang="en-US" sz="1200" b="1" dirty="0">
                          <a:solidFill>
                            <a:schemeClr val="bg1"/>
                          </a:solidFill>
                          <a:latin typeface="Cabin" pitchFamily="2" charset="77"/>
                        </a:rPr>
                        <a:t>2</a:t>
                      </a:r>
                      <a:r>
                        <a:rPr lang="en-US" sz="1200" b="1" baseline="30000" dirty="0">
                          <a:solidFill>
                            <a:schemeClr val="bg1"/>
                          </a:solidFill>
                          <a:latin typeface="Cabin" pitchFamily="2" charset="77"/>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369B5"/>
                    </a:solidFill>
                  </a:tcPr>
                </a:tc>
                <a:extLst>
                  <a:ext uri="{0D108BD9-81ED-4DB2-BD59-A6C34878D82A}">
                    <a16:rowId xmlns:a16="http://schemas.microsoft.com/office/drawing/2014/main" val="2153887139"/>
                  </a:ext>
                </a:extLst>
              </a:tr>
              <a:tr h="298948">
                <a:tc>
                  <a:txBody>
                    <a:bodyPr/>
                    <a:lstStyle/>
                    <a:p>
                      <a:pPr algn="l"/>
                      <a:r>
                        <a:rPr lang="en-US" sz="1200" dirty="0">
                          <a:solidFill>
                            <a:schemeClr val="tx1"/>
                          </a:solidFill>
                          <a:latin typeface="Cabin" pitchFamily="2" charset="77"/>
                        </a:rPr>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14230274"/>
                  </a:ext>
                </a:extLst>
              </a:tr>
            </a:tbl>
          </a:graphicData>
        </a:graphic>
      </p:graphicFrame>
      <p:grpSp>
        <p:nvGrpSpPr>
          <p:cNvPr id="153" name="Group 152">
            <a:extLst>
              <a:ext uri="{FF2B5EF4-FFF2-40B4-BE49-F238E27FC236}">
                <a16:creationId xmlns:a16="http://schemas.microsoft.com/office/drawing/2014/main" id="{7C352731-21AF-0964-9344-01710AF3D3DF}"/>
              </a:ext>
            </a:extLst>
          </p:cNvPr>
          <p:cNvGrpSpPr/>
          <p:nvPr/>
        </p:nvGrpSpPr>
        <p:grpSpPr>
          <a:xfrm>
            <a:off x="3931586" y="3107470"/>
            <a:ext cx="1128196" cy="1203547"/>
            <a:chOff x="3926322" y="3107470"/>
            <a:chExt cx="1128196" cy="1203547"/>
          </a:xfrm>
        </p:grpSpPr>
        <p:sp>
          <p:nvSpPr>
            <p:cNvPr id="154" name="TextBox 153">
              <a:extLst>
                <a:ext uri="{FF2B5EF4-FFF2-40B4-BE49-F238E27FC236}">
                  <a16:creationId xmlns:a16="http://schemas.microsoft.com/office/drawing/2014/main" id="{B1901E7A-F293-31FB-50B2-74041B293F50}"/>
                </a:ext>
              </a:extLst>
            </p:cNvPr>
            <p:cNvSpPr txBox="1"/>
            <p:nvPr/>
          </p:nvSpPr>
          <p:spPr>
            <a:xfrm>
              <a:off x="3926322" y="3107470"/>
              <a:ext cx="1062210" cy="273268"/>
            </a:xfrm>
            <a:prstGeom prst="rect">
              <a:avLst/>
            </a:prstGeom>
            <a:noFill/>
          </p:spPr>
          <p:txBody>
            <a:bodyPr wrap="square" lIns="0" tIns="0" rIns="0" bIns="0" rtlCol="0" anchor="b" anchorCtr="0">
              <a:noAutofit/>
            </a:bodyPr>
            <a:lstStyle/>
            <a:p>
              <a:pPr>
                <a:spcBef>
                  <a:spcPts val="300"/>
                </a:spcBef>
              </a:pPr>
              <a:r>
                <a:rPr lang="en-US" sz="1100" b="1" dirty="0">
                  <a:solidFill>
                    <a:srgbClr val="0469B5"/>
                  </a:solidFill>
                  <a:latin typeface="Cabin" pitchFamily="2" charset="77"/>
                </a:rPr>
                <a:t>Soy Beverage</a:t>
              </a:r>
              <a:br>
                <a:rPr lang="en-US" sz="1100" b="1" dirty="0">
                  <a:solidFill>
                    <a:srgbClr val="0469B5"/>
                  </a:solidFill>
                  <a:latin typeface="Cabin" pitchFamily="2" charset="77"/>
                </a:rPr>
              </a:br>
              <a:r>
                <a:rPr lang="en-US" sz="900" dirty="0">
                  <a:solidFill>
                    <a:schemeClr val="tx1">
                      <a:lumMod val="75000"/>
                      <a:lumOff val="25000"/>
                    </a:schemeClr>
                  </a:solidFill>
                  <a:latin typeface="Cabin" pitchFamily="2" charset="77"/>
                </a:rPr>
                <a:t>(8 oz., unsweetened)</a:t>
              </a:r>
              <a:endParaRPr lang="en-US" sz="800" b="1" dirty="0">
                <a:solidFill>
                  <a:schemeClr val="tx1">
                    <a:lumMod val="75000"/>
                    <a:lumOff val="25000"/>
                  </a:schemeClr>
                </a:solidFill>
                <a:latin typeface="Cabin" pitchFamily="2" charset="77"/>
              </a:endParaRPr>
            </a:p>
          </p:txBody>
        </p:sp>
        <p:sp>
          <p:nvSpPr>
            <p:cNvPr id="155" name="TextBox 154">
              <a:extLst>
                <a:ext uri="{FF2B5EF4-FFF2-40B4-BE49-F238E27FC236}">
                  <a16:creationId xmlns:a16="http://schemas.microsoft.com/office/drawing/2014/main" id="{507DDB39-096C-08F5-3F72-3B670270A0CF}"/>
                </a:ext>
              </a:extLst>
            </p:cNvPr>
            <p:cNvSpPr txBox="1"/>
            <p:nvPr/>
          </p:nvSpPr>
          <p:spPr>
            <a:xfrm>
              <a:off x="3931587" y="3467772"/>
              <a:ext cx="1122931" cy="843245"/>
            </a:xfrm>
            <a:prstGeom prst="rect">
              <a:avLst/>
            </a:prstGeom>
            <a:noFill/>
          </p:spPr>
          <p:txBody>
            <a:bodyPr wrap="square" lIns="0" tIns="0" rIns="0" bIns="0" rtlCol="0">
              <a:noAutofit/>
            </a:bodyPr>
            <a:lstStyle/>
            <a:p>
              <a:pPr>
                <a:spcBef>
                  <a:spcPts val="600"/>
                </a:spcBef>
              </a:pPr>
              <a:r>
                <a:rPr lang="en-US" sz="900" b="1" dirty="0">
                  <a:solidFill>
                    <a:srgbClr val="0369B5"/>
                  </a:solidFill>
                  <a:latin typeface="Cabin" pitchFamily="2" charset="77"/>
                </a:rPr>
                <a:t>94</a:t>
              </a:r>
              <a:r>
                <a:rPr lang="en-US" sz="900" dirty="0">
                  <a:latin typeface="Cabin" pitchFamily="2" charset="77"/>
                </a:rPr>
                <a:t> Calories</a:t>
              </a:r>
            </a:p>
            <a:p>
              <a:pPr>
                <a:spcBef>
                  <a:spcPts val="600"/>
                </a:spcBef>
              </a:pPr>
              <a:r>
                <a:rPr lang="en-US" sz="900" b="1" dirty="0">
                  <a:solidFill>
                    <a:srgbClr val="0369B5"/>
                  </a:solidFill>
                  <a:latin typeface="Cabin" pitchFamily="2" charset="77"/>
                </a:rPr>
                <a:t>9g</a:t>
              </a:r>
              <a:r>
                <a:rPr lang="en-US" sz="900" dirty="0">
                  <a:solidFill>
                    <a:srgbClr val="0369B5"/>
                  </a:solidFill>
                  <a:latin typeface="Cabin" pitchFamily="2" charset="77"/>
                </a:rPr>
                <a:t> </a:t>
              </a:r>
              <a:r>
                <a:rPr lang="en-US" sz="900" dirty="0">
                  <a:latin typeface="Cabin" pitchFamily="2" charset="77"/>
                </a:rPr>
                <a:t>Protein</a:t>
              </a:r>
            </a:p>
            <a:p>
              <a:pPr>
                <a:spcBef>
                  <a:spcPts val="600"/>
                </a:spcBef>
              </a:pPr>
              <a:r>
                <a:rPr lang="en-US" sz="900" b="1" dirty="0">
                  <a:solidFill>
                    <a:srgbClr val="0369B5"/>
                  </a:solidFill>
                  <a:latin typeface="Cabin" pitchFamily="2" charset="77"/>
                </a:rPr>
                <a:t>5g</a:t>
              </a:r>
              <a:r>
                <a:rPr lang="en-US" sz="900" b="1" dirty="0">
                  <a:latin typeface="Cabin" pitchFamily="2" charset="77"/>
                </a:rPr>
                <a:t> </a:t>
              </a:r>
              <a:r>
                <a:rPr lang="en-US" sz="900" dirty="0">
                  <a:latin typeface="Cabin" pitchFamily="2" charset="77"/>
                </a:rPr>
                <a:t>Fat</a:t>
              </a:r>
            </a:p>
            <a:p>
              <a:pPr>
                <a:spcBef>
                  <a:spcPts val="600"/>
                </a:spcBef>
              </a:pPr>
              <a:r>
                <a:rPr lang="en-US" sz="900" b="1" dirty="0">
                  <a:solidFill>
                    <a:srgbClr val="0369B5"/>
                  </a:solidFill>
                  <a:latin typeface="Cabin" pitchFamily="2" charset="77"/>
                </a:rPr>
                <a:t>3g</a:t>
              </a:r>
              <a:r>
                <a:rPr lang="en-US" sz="900" dirty="0">
                  <a:latin typeface="Cabin" pitchFamily="2" charset="77"/>
                </a:rPr>
                <a:t> Carbohydrates </a:t>
              </a:r>
            </a:p>
          </p:txBody>
        </p:sp>
      </p:grpSp>
      <p:grpSp>
        <p:nvGrpSpPr>
          <p:cNvPr id="156" name="Group 155">
            <a:extLst>
              <a:ext uri="{FF2B5EF4-FFF2-40B4-BE49-F238E27FC236}">
                <a16:creationId xmlns:a16="http://schemas.microsoft.com/office/drawing/2014/main" id="{89ABC979-DC8C-275F-2FCC-7B651EAF5132}"/>
              </a:ext>
            </a:extLst>
          </p:cNvPr>
          <p:cNvGrpSpPr/>
          <p:nvPr/>
        </p:nvGrpSpPr>
        <p:grpSpPr>
          <a:xfrm>
            <a:off x="5131647" y="3107470"/>
            <a:ext cx="1137613" cy="1203547"/>
            <a:chOff x="5092953" y="3107470"/>
            <a:chExt cx="1137613" cy="1203547"/>
          </a:xfrm>
        </p:grpSpPr>
        <p:sp>
          <p:nvSpPr>
            <p:cNvPr id="157" name="TextBox 156">
              <a:extLst>
                <a:ext uri="{FF2B5EF4-FFF2-40B4-BE49-F238E27FC236}">
                  <a16:creationId xmlns:a16="http://schemas.microsoft.com/office/drawing/2014/main" id="{2CE422FE-C84D-EBAB-164E-A6C689A76C8D}"/>
                </a:ext>
              </a:extLst>
            </p:cNvPr>
            <p:cNvSpPr txBox="1"/>
            <p:nvPr/>
          </p:nvSpPr>
          <p:spPr>
            <a:xfrm>
              <a:off x="5092953" y="3107470"/>
              <a:ext cx="1044156" cy="273268"/>
            </a:xfrm>
            <a:prstGeom prst="rect">
              <a:avLst/>
            </a:prstGeom>
            <a:noFill/>
          </p:spPr>
          <p:txBody>
            <a:bodyPr wrap="square" lIns="0" tIns="0" rIns="0" bIns="0" rtlCol="0" anchor="b" anchorCtr="0">
              <a:noAutofit/>
            </a:bodyPr>
            <a:lstStyle/>
            <a:p>
              <a:pPr>
                <a:spcBef>
                  <a:spcPts val="300"/>
                </a:spcBef>
              </a:pPr>
              <a:r>
                <a:rPr lang="en-US" sz="1100" b="1" dirty="0">
                  <a:solidFill>
                    <a:srgbClr val="0469B5"/>
                  </a:solidFill>
                  <a:latin typeface="Cabin" pitchFamily="2" charset="77"/>
                </a:rPr>
                <a:t>Almond Beverage</a:t>
              </a:r>
              <a:br>
                <a:rPr lang="en-US" sz="1000" b="1" dirty="0">
                  <a:solidFill>
                    <a:srgbClr val="0469B5"/>
                  </a:solidFill>
                  <a:latin typeface="Cabin" pitchFamily="2" charset="77"/>
                </a:rPr>
              </a:br>
              <a:r>
                <a:rPr lang="en-US" sz="900" dirty="0">
                  <a:solidFill>
                    <a:schemeClr val="tx1">
                      <a:lumMod val="75000"/>
                      <a:lumOff val="25000"/>
                    </a:schemeClr>
                  </a:solidFill>
                  <a:latin typeface="Cabin" pitchFamily="2" charset="77"/>
                </a:rPr>
                <a:t>(8 oz., unsweetened)</a:t>
              </a:r>
              <a:endParaRPr lang="en-US" sz="800" b="1" dirty="0">
                <a:solidFill>
                  <a:schemeClr val="tx1">
                    <a:lumMod val="75000"/>
                    <a:lumOff val="25000"/>
                  </a:schemeClr>
                </a:solidFill>
                <a:latin typeface="Cabin" pitchFamily="2" charset="77"/>
              </a:endParaRPr>
            </a:p>
          </p:txBody>
        </p:sp>
        <p:sp>
          <p:nvSpPr>
            <p:cNvPr id="158" name="TextBox 157">
              <a:extLst>
                <a:ext uri="{FF2B5EF4-FFF2-40B4-BE49-F238E27FC236}">
                  <a16:creationId xmlns:a16="http://schemas.microsoft.com/office/drawing/2014/main" id="{3EADC886-6197-5146-853E-41069864A894}"/>
                </a:ext>
              </a:extLst>
            </p:cNvPr>
            <p:cNvSpPr txBox="1"/>
            <p:nvPr/>
          </p:nvSpPr>
          <p:spPr>
            <a:xfrm>
              <a:off x="5107635" y="3467772"/>
              <a:ext cx="1122931" cy="843245"/>
            </a:xfrm>
            <a:prstGeom prst="rect">
              <a:avLst/>
            </a:prstGeom>
            <a:noFill/>
          </p:spPr>
          <p:txBody>
            <a:bodyPr wrap="square" lIns="0" tIns="0" rIns="0" bIns="0" rtlCol="0">
              <a:noAutofit/>
            </a:bodyPr>
            <a:lstStyle/>
            <a:p>
              <a:pPr>
                <a:spcBef>
                  <a:spcPts val="600"/>
                </a:spcBef>
              </a:pPr>
              <a:r>
                <a:rPr lang="en-US" sz="900" b="1" dirty="0">
                  <a:solidFill>
                    <a:srgbClr val="0369B5"/>
                  </a:solidFill>
                  <a:latin typeface="Cabin" pitchFamily="2" charset="77"/>
                </a:rPr>
                <a:t>37</a:t>
              </a:r>
              <a:r>
                <a:rPr lang="en-US" sz="900" dirty="0">
                  <a:latin typeface="Cabin" pitchFamily="2" charset="77"/>
                </a:rPr>
                <a:t> Calories</a:t>
              </a:r>
            </a:p>
            <a:p>
              <a:pPr>
                <a:spcBef>
                  <a:spcPts val="600"/>
                </a:spcBef>
              </a:pPr>
              <a:r>
                <a:rPr lang="en-US" sz="900" b="1" dirty="0">
                  <a:solidFill>
                    <a:srgbClr val="0369B5"/>
                  </a:solidFill>
                  <a:latin typeface="Cabin" pitchFamily="2" charset="77"/>
                </a:rPr>
                <a:t>1g</a:t>
              </a:r>
              <a:r>
                <a:rPr lang="en-US" sz="900" dirty="0">
                  <a:latin typeface="Cabin" pitchFamily="2" charset="77"/>
                </a:rPr>
                <a:t> Protein</a:t>
              </a:r>
            </a:p>
            <a:p>
              <a:pPr>
                <a:spcBef>
                  <a:spcPts val="600"/>
                </a:spcBef>
              </a:pPr>
              <a:r>
                <a:rPr lang="en-US" sz="900" b="1" dirty="0">
                  <a:solidFill>
                    <a:srgbClr val="0369B5"/>
                  </a:solidFill>
                  <a:latin typeface="Cabin" pitchFamily="2" charset="77"/>
                </a:rPr>
                <a:t>3g</a:t>
              </a:r>
              <a:r>
                <a:rPr lang="en-US" sz="900" b="1" dirty="0">
                  <a:latin typeface="Cabin" pitchFamily="2" charset="77"/>
                </a:rPr>
                <a:t> </a:t>
              </a:r>
              <a:r>
                <a:rPr lang="en-US" sz="900" dirty="0">
                  <a:latin typeface="Cabin" pitchFamily="2" charset="77"/>
                </a:rPr>
                <a:t>Fat</a:t>
              </a:r>
            </a:p>
            <a:p>
              <a:pPr>
                <a:spcBef>
                  <a:spcPts val="600"/>
                </a:spcBef>
              </a:pPr>
              <a:r>
                <a:rPr lang="en-US" sz="900" b="1" dirty="0">
                  <a:solidFill>
                    <a:srgbClr val="0369B5"/>
                  </a:solidFill>
                  <a:latin typeface="Cabin" pitchFamily="2" charset="77"/>
                </a:rPr>
                <a:t>1g</a:t>
              </a:r>
              <a:r>
                <a:rPr lang="en-US" sz="900" dirty="0">
                  <a:latin typeface="Cabin" pitchFamily="2" charset="77"/>
                </a:rPr>
                <a:t> Carbohydrates </a:t>
              </a:r>
            </a:p>
          </p:txBody>
        </p:sp>
      </p:grpSp>
      <p:grpSp>
        <p:nvGrpSpPr>
          <p:cNvPr id="159" name="Group 158">
            <a:extLst>
              <a:ext uri="{FF2B5EF4-FFF2-40B4-BE49-F238E27FC236}">
                <a16:creationId xmlns:a16="http://schemas.microsoft.com/office/drawing/2014/main" id="{7284012F-2923-6962-2519-7C2547814892}"/>
              </a:ext>
            </a:extLst>
          </p:cNvPr>
          <p:cNvGrpSpPr/>
          <p:nvPr/>
        </p:nvGrpSpPr>
        <p:grpSpPr>
          <a:xfrm>
            <a:off x="6337870" y="3107470"/>
            <a:ext cx="1145342" cy="1203547"/>
            <a:chOff x="6242564" y="3107470"/>
            <a:chExt cx="1145342" cy="1203547"/>
          </a:xfrm>
        </p:grpSpPr>
        <p:sp>
          <p:nvSpPr>
            <p:cNvPr id="160" name="TextBox 159">
              <a:extLst>
                <a:ext uri="{FF2B5EF4-FFF2-40B4-BE49-F238E27FC236}">
                  <a16:creationId xmlns:a16="http://schemas.microsoft.com/office/drawing/2014/main" id="{C7A6469A-57AA-7502-7B17-5F4591C96CA8}"/>
                </a:ext>
              </a:extLst>
            </p:cNvPr>
            <p:cNvSpPr txBox="1"/>
            <p:nvPr/>
          </p:nvSpPr>
          <p:spPr>
            <a:xfrm>
              <a:off x="6242564" y="3107470"/>
              <a:ext cx="1145335" cy="273268"/>
            </a:xfrm>
            <a:prstGeom prst="rect">
              <a:avLst/>
            </a:prstGeom>
            <a:noFill/>
          </p:spPr>
          <p:txBody>
            <a:bodyPr wrap="square" lIns="0" tIns="0" rIns="0" bIns="0" rtlCol="0" anchor="b" anchorCtr="0">
              <a:noAutofit/>
            </a:bodyPr>
            <a:lstStyle/>
            <a:p>
              <a:pPr>
                <a:spcBef>
                  <a:spcPts val="300"/>
                </a:spcBef>
              </a:pPr>
              <a:r>
                <a:rPr lang="en-US" sz="1100" b="1" dirty="0">
                  <a:solidFill>
                    <a:srgbClr val="0469B5"/>
                  </a:solidFill>
                  <a:latin typeface="Cabin" pitchFamily="2" charset="77"/>
                </a:rPr>
                <a:t>Oat Beverage</a:t>
              </a:r>
              <a:br>
                <a:rPr lang="en-US" sz="1000" b="1" dirty="0">
                  <a:solidFill>
                    <a:srgbClr val="0469B5"/>
                  </a:solidFill>
                  <a:latin typeface="Cabin" pitchFamily="2" charset="77"/>
                </a:rPr>
              </a:br>
              <a:r>
                <a:rPr lang="en-US" sz="900" dirty="0">
                  <a:solidFill>
                    <a:schemeClr val="tx1">
                      <a:lumMod val="75000"/>
                      <a:lumOff val="25000"/>
                    </a:schemeClr>
                  </a:solidFill>
                  <a:latin typeface="Cabin" pitchFamily="2" charset="77"/>
                </a:rPr>
                <a:t>(8 oz., unsweetened)</a:t>
              </a:r>
              <a:endParaRPr lang="en-US" sz="800" b="1" dirty="0">
                <a:solidFill>
                  <a:schemeClr val="tx1">
                    <a:lumMod val="75000"/>
                    <a:lumOff val="25000"/>
                  </a:schemeClr>
                </a:solidFill>
                <a:latin typeface="Cabin" pitchFamily="2" charset="77"/>
              </a:endParaRPr>
            </a:p>
          </p:txBody>
        </p:sp>
        <p:sp>
          <p:nvSpPr>
            <p:cNvPr id="161" name="TextBox 160">
              <a:extLst>
                <a:ext uri="{FF2B5EF4-FFF2-40B4-BE49-F238E27FC236}">
                  <a16:creationId xmlns:a16="http://schemas.microsoft.com/office/drawing/2014/main" id="{56591C02-B4D6-8517-829E-10C87F42DB6A}"/>
                </a:ext>
              </a:extLst>
            </p:cNvPr>
            <p:cNvSpPr txBox="1"/>
            <p:nvPr/>
          </p:nvSpPr>
          <p:spPr>
            <a:xfrm>
              <a:off x="6264975" y="3467772"/>
              <a:ext cx="1122931" cy="843245"/>
            </a:xfrm>
            <a:prstGeom prst="rect">
              <a:avLst/>
            </a:prstGeom>
            <a:noFill/>
          </p:spPr>
          <p:txBody>
            <a:bodyPr wrap="square" lIns="0" tIns="0" rIns="0" bIns="0" rtlCol="0">
              <a:noAutofit/>
            </a:bodyPr>
            <a:lstStyle/>
            <a:p>
              <a:pPr>
                <a:spcBef>
                  <a:spcPts val="600"/>
                </a:spcBef>
              </a:pPr>
              <a:r>
                <a:rPr lang="en-US" sz="900" b="1" dirty="0">
                  <a:solidFill>
                    <a:srgbClr val="0369B5"/>
                  </a:solidFill>
                  <a:latin typeface="Cabin" pitchFamily="2" charset="77"/>
                </a:rPr>
                <a:t>118</a:t>
              </a:r>
              <a:r>
                <a:rPr lang="en-US" sz="900" dirty="0">
                  <a:latin typeface="Cabin" pitchFamily="2" charset="77"/>
                </a:rPr>
                <a:t> Calories</a:t>
              </a:r>
            </a:p>
            <a:p>
              <a:pPr>
                <a:spcBef>
                  <a:spcPts val="600"/>
                </a:spcBef>
              </a:pPr>
              <a:r>
                <a:rPr lang="en-US" sz="900" b="1" dirty="0">
                  <a:solidFill>
                    <a:srgbClr val="0369B5"/>
                  </a:solidFill>
                  <a:latin typeface="Cabin" pitchFamily="2" charset="77"/>
                </a:rPr>
                <a:t>2g</a:t>
              </a:r>
              <a:r>
                <a:rPr lang="en-US" sz="900" dirty="0">
                  <a:latin typeface="Cabin" pitchFamily="2" charset="77"/>
                </a:rPr>
                <a:t> Protein</a:t>
              </a:r>
            </a:p>
            <a:p>
              <a:pPr>
                <a:spcBef>
                  <a:spcPts val="600"/>
                </a:spcBef>
              </a:pPr>
              <a:r>
                <a:rPr lang="en-US" sz="900" b="1" dirty="0">
                  <a:solidFill>
                    <a:srgbClr val="0369B5"/>
                  </a:solidFill>
                  <a:latin typeface="Cabin" pitchFamily="2" charset="77"/>
                </a:rPr>
                <a:t>7g</a:t>
              </a:r>
              <a:r>
                <a:rPr lang="en-US" sz="900" b="1" dirty="0">
                  <a:latin typeface="Cabin" pitchFamily="2" charset="77"/>
                </a:rPr>
                <a:t> </a:t>
              </a:r>
              <a:r>
                <a:rPr lang="en-US" sz="900" dirty="0">
                  <a:latin typeface="Cabin" pitchFamily="2" charset="77"/>
                </a:rPr>
                <a:t>Fat</a:t>
              </a:r>
            </a:p>
            <a:p>
              <a:pPr>
                <a:spcBef>
                  <a:spcPts val="600"/>
                </a:spcBef>
              </a:pPr>
              <a:r>
                <a:rPr lang="en-US" sz="900" b="1" dirty="0">
                  <a:solidFill>
                    <a:srgbClr val="0369B5"/>
                  </a:solidFill>
                  <a:latin typeface="Cabin" pitchFamily="2" charset="77"/>
                </a:rPr>
                <a:t>13g</a:t>
              </a:r>
              <a:r>
                <a:rPr lang="en-US" sz="900" dirty="0">
                  <a:latin typeface="Cabin" pitchFamily="2" charset="77"/>
                </a:rPr>
                <a:t> Carbohydrates </a:t>
              </a:r>
            </a:p>
          </p:txBody>
        </p:sp>
      </p:grpSp>
      <p:grpSp>
        <p:nvGrpSpPr>
          <p:cNvPr id="162" name="Group 161">
            <a:extLst>
              <a:ext uri="{FF2B5EF4-FFF2-40B4-BE49-F238E27FC236}">
                <a16:creationId xmlns:a16="http://schemas.microsoft.com/office/drawing/2014/main" id="{BDF3F3D0-33E8-7C47-D555-9DA2C441B6F3}"/>
              </a:ext>
            </a:extLst>
          </p:cNvPr>
          <p:cNvGrpSpPr/>
          <p:nvPr/>
        </p:nvGrpSpPr>
        <p:grpSpPr>
          <a:xfrm>
            <a:off x="1501599" y="3107470"/>
            <a:ext cx="1144817" cy="1203547"/>
            <a:chOff x="1628776" y="3107470"/>
            <a:chExt cx="1144817" cy="1203547"/>
          </a:xfrm>
        </p:grpSpPr>
        <p:sp>
          <p:nvSpPr>
            <p:cNvPr id="163" name="TextBox 162">
              <a:extLst>
                <a:ext uri="{FF2B5EF4-FFF2-40B4-BE49-F238E27FC236}">
                  <a16:creationId xmlns:a16="http://schemas.microsoft.com/office/drawing/2014/main" id="{87E79D3A-0368-4E9B-BB93-9C0D8A0639FB}"/>
                </a:ext>
              </a:extLst>
            </p:cNvPr>
            <p:cNvSpPr txBox="1"/>
            <p:nvPr/>
          </p:nvSpPr>
          <p:spPr>
            <a:xfrm>
              <a:off x="1628776" y="3107470"/>
              <a:ext cx="1035844" cy="273268"/>
            </a:xfrm>
            <a:prstGeom prst="rect">
              <a:avLst/>
            </a:prstGeom>
            <a:noFill/>
          </p:spPr>
          <p:txBody>
            <a:bodyPr wrap="square" lIns="0" tIns="0" rIns="0" bIns="0" rtlCol="0" anchor="b" anchorCtr="0">
              <a:noAutofit/>
            </a:bodyPr>
            <a:lstStyle/>
            <a:p>
              <a:pPr>
                <a:spcBef>
                  <a:spcPts val="300"/>
                </a:spcBef>
              </a:pPr>
              <a:r>
                <a:rPr lang="en-US" sz="1100" b="1" dirty="0">
                  <a:solidFill>
                    <a:srgbClr val="0469B5"/>
                  </a:solidFill>
                  <a:latin typeface="Cabin" pitchFamily="2" charset="77"/>
                </a:rPr>
                <a:t>Dairy Milk, 1</a:t>
              </a:r>
              <a:r>
                <a:rPr lang="en-US" sz="1100" b="1" baseline="30000" dirty="0">
                  <a:solidFill>
                    <a:srgbClr val="0469B5"/>
                  </a:solidFill>
                  <a:latin typeface="Cabin" pitchFamily="2" charset="77"/>
                </a:rPr>
                <a:t>%</a:t>
              </a:r>
              <a:br>
                <a:rPr lang="en-US" sz="1000" b="1" dirty="0">
                  <a:solidFill>
                    <a:srgbClr val="0469B5"/>
                  </a:solidFill>
                  <a:latin typeface="Cabin" pitchFamily="2" charset="77"/>
                </a:rPr>
              </a:br>
              <a:r>
                <a:rPr lang="en-US" sz="900" dirty="0">
                  <a:solidFill>
                    <a:schemeClr val="tx1">
                      <a:lumMod val="75000"/>
                      <a:lumOff val="25000"/>
                    </a:schemeClr>
                  </a:solidFill>
                  <a:latin typeface="Cabin" pitchFamily="2" charset="77"/>
                </a:rPr>
                <a:t>(8 oz., unsweetened)</a:t>
              </a:r>
              <a:endParaRPr lang="en-US" sz="800" b="1" dirty="0">
                <a:solidFill>
                  <a:schemeClr val="tx1">
                    <a:lumMod val="75000"/>
                    <a:lumOff val="25000"/>
                  </a:schemeClr>
                </a:solidFill>
                <a:latin typeface="Cabin" pitchFamily="2" charset="77"/>
              </a:endParaRPr>
            </a:p>
          </p:txBody>
        </p:sp>
        <p:sp>
          <p:nvSpPr>
            <p:cNvPr id="164" name="TextBox 163">
              <a:extLst>
                <a:ext uri="{FF2B5EF4-FFF2-40B4-BE49-F238E27FC236}">
                  <a16:creationId xmlns:a16="http://schemas.microsoft.com/office/drawing/2014/main" id="{3E1C8399-4D0C-37A5-152C-D90F5EF2868D}"/>
                </a:ext>
              </a:extLst>
            </p:cNvPr>
            <p:cNvSpPr txBox="1"/>
            <p:nvPr/>
          </p:nvSpPr>
          <p:spPr>
            <a:xfrm>
              <a:off x="1650662" y="3467772"/>
              <a:ext cx="1122931" cy="843245"/>
            </a:xfrm>
            <a:prstGeom prst="rect">
              <a:avLst/>
            </a:prstGeom>
            <a:noFill/>
          </p:spPr>
          <p:txBody>
            <a:bodyPr wrap="square" lIns="0" tIns="0" rIns="0" bIns="0" rtlCol="0">
              <a:noAutofit/>
            </a:bodyPr>
            <a:lstStyle/>
            <a:p>
              <a:pPr>
                <a:spcBef>
                  <a:spcPts val="600"/>
                </a:spcBef>
              </a:pPr>
              <a:r>
                <a:rPr lang="en-US" sz="900" b="1" dirty="0">
                  <a:solidFill>
                    <a:srgbClr val="0369B5"/>
                  </a:solidFill>
                  <a:latin typeface="Cabin" pitchFamily="2" charset="77"/>
                </a:rPr>
                <a:t>106</a:t>
              </a:r>
              <a:r>
                <a:rPr lang="en-US" sz="900" dirty="0">
                  <a:latin typeface="Cabin" pitchFamily="2" charset="77"/>
                </a:rPr>
                <a:t> Calories</a:t>
              </a:r>
            </a:p>
            <a:p>
              <a:pPr>
                <a:spcBef>
                  <a:spcPts val="600"/>
                </a:spcBef>
              </a:pPr>
              <a:r>
                <a:rPr lang="en-US" sz="900" b="1" dirty="0">
                  <a:solidFill>
                    <a:srgbClr val="0369B5"/>
                  </a:solidFill>
                  <a:latin typeface="Cabin" pitchFamily="2" charset="77"/>
                </a:rPr>
                <a:t>8g</a:t>
              </a:r>
              <a:r>
                <a:rPr lang="en-US" sz="900" dirty="0">
                  <a:latin typeface="Cabin" pitchFamily="2" charset="77"/>
                </a:rPr>
                <a:t> Protein</a:t>
              </a:r>
            </a:p>
            <a:p>
              <a:pPr>
                <a:spcBef>
                  <a:spcPts val="600"/>
                </a:spcBef>
              </a:pPr>
              <a:r>
                <a:rPr lang="en-US" sz="900" b="1" dirty="0">
                  <a:solidFill>
                    <a:srgbClr val="0369B5"/>
                  </a:solidFill>
                  <a:latin typeface="Cabin" pitchFamily="2" charset="77"/>
                </a:rPr>
                <a:t>2g</a:t>
              </a:r>
              <a:r>
                <a:rPr lang="en-US" sz="900" b="1" dirty="0">
                  <a:latin typeface="Cabin" pitchFamily="2" charset="77"/>
                </a:rPr>
                <a:t> </a:t>
              </a:r>
              <a:r>
                <a:rPr lang="en-US" sz="900" dirty="0">
                  <a:latin typeface="Cabin" pitchFamily="2" charset="77"/>
                </a:rPr>
                <a:t>Fat</a:t>
              </a:r>
            </a:p>
            <a:p>
              <a:pPr>
                <a:spcBef>
                  <a:spcPts val="600"/>
                </a:spcBef>
              </a:pPr>
              <a:r>
                <a:rPr lang="en-US" sz="900" b="1" dirty="0">
                  <a:solidFill>
                    <a:srgbClr val="0369B5"/>
                  </a:solidFill>
                  <a:latin typeface="Cabin" pitchFamily="2" charset="77"/>
                </a:rPr>
                <a:t>13g</a:t>
              </a:r>
              <a:r>
                <a:rPr lang="en-US" sz="900" dirty="0">
                  <a:latin typeface="Cabin" pitchFamily="2" charset="77"/>
                </a:rPr>
                <a:t> Carbohydrates </a:t>
              </a:r>
            </a:p>
          </p:txBody>
        </p:sp>
      </p:grpSp>
      <p:grpSp>
        <p:nvGrpSpPr>
          <p:cNvPr id="166" name="Group 165">
            <a:extLst>
              <a:ext uri="{FF2B5EF4-FFF2-40B4-BE49-F238E27FC236}">
                <a16:creationId xmlns:a16="http://schemas.microsoft.com/office/drawing/2014/main" id="{1031D784-6103-82B8-DE0E-4EA008D4BD4C}"/>
              </a:ext>
            </a:extLst>
          </p:cNvPr>
          <p:cNvGrpSpPr/>
          <p:nvPr/>
        </p:nvGrpSpPr>
        <p:grpSpPr>
          <a:xfrm>
            <a:off x="2707544" y="3107470"/>
            <a:ext cx="1128196" cy="1203547"/>
            <a:chOff x="2781934" y="3107470"/>
            <a:chExt cx="1128196" cy="1203547"/>
          </a:xfrm>
        </p:grpSpPr>
        <p:sp>
          <p:nvSpPr>
            <p:cNvPr id="167" name="TextBox 166">
              <a:extLst>
                <a:ext uri="{FF2B5EF4-FFF2-40B4-BE49-F238E27FC236}">
                  <a16:creationId xmlns:a16="http://schemas.microsoft.com/office/drawing/2014/main" id="{E4E41C7A-6175-676C-98FE-360B5291835A}"/>
                </a:ext>
              </a:extLst>
            </p:cNvPr>
            <p:cNvSpPr txBox="1"/>
            <p:nvPr/>
          </p:nvSpPr>
          <p:spPr>
            <a:xfrm>
              <a:off x="2781934" y="3107470"/>
              <a:ext cx="1023297" cy="273268"/>
            </a:xfrm>
            <a:prstGeom prst="rect">
              <a:avLst/>
            </a:prstGeom>
            <a:noFill/>
          </p:spPr>
          <p:txBody>
            <a:bodyPr wrap="square" lIns="0" tIns="0" rIns="0" bIns="0" rtlCol="0" anchor="b" anchorCtr="0">
              <a:noAutofit/>
            </a:bodyPr>
            <a:lstStyle/>
            <a:p>
              <a:pPr>
                <a:spcBef>
                  <a:spcPts val="300"/>
                </a:spcBef>
              </a:pPr>
              <a:r>
                <a:rPr lang="en-US" sz="1100" b="1" dirty="0">
                  <a:solidFill>
                    <a:srgbClr val="0469B5"/>
                  </a:solidFill>
                  <a:latin typeface="Cabin" pitchFamily="2" charset="77"/>
                </a:rPr>
                <a:t>Lactose-Free </a:t>
              </a:r>
              <a:br>
                <a:rPr lang="en-US" sz="1100" b="1" dirty="0">
                  <a:solidFill>
                    <a:srgbClr val="0469B5"/>
                  </a:solidFill>
                  <a:latin typeface="Cabin" pitchFamily="2" charset="77"/>
                </a:rPr>
              </a:br>
              <a:r>
                <a:rPr lang="en-US" sz="1100" b="1" dirty="0">
                  <a:solidFill>
                    <a:srgbClr val="0469B5"/>
                  </a:solidFill>
                  <a:latin typeface="Cabin" pitchFamily="2" charset="77"/>
                </a:rPr>
                <a:t>Dairy Milk, 1</a:t>
              </a:r>
              <a:r>
                <a:rPr lang="en-US" sz="1100" b="1" baseline="30000" dirty="0">
                  <a:solidFill>
                    <a:srgbClr val="0469B5"/>
                  </a:solidFill>
                  <a:latin typeface="Cabin" pitchFamily="2" charset="77"/>
                </a:rPr>
                <a:t>%</a:t>
              </a:r>
              <a:br>
                <a:rPr lang="en-US" sz="1100" b="1" dirty="0">
                  <a:solidFill>
                    <a:srgbClr val="0469B5"/>
                  </a:solidFill>
                  <a:latin typeface="Cabin" pitchFamily="2" charset="77"/>
                </a:rPr>
              </a:br>
              <a:r>
                <a:rPr lang="en-US" sz="900" dirty="0">
                  <a:solidFill>
                    <a:schemeClr val="tx1">
                      <a:lumMod val="75000"/>
                      <a:lumOff val="25000"/>
                    </a:schemeClr>
                  </a:solidFill>
                  <a:latin typeface="Cabin" pitchFamily="2" charset="77"/>
                </a:rPr>
                <a:t>(8 oz., unsweetened)</a:t>
              </a:r>
              <a:endParaRPr lang="en-US" sz="800" b="1" dirty="0">
                <a:solidFill>
                  <a:schemeClr val="tx1">
                    <a:lumMod val="75000"/>
                    <a:lumOff val="25000"/>
                  </a:schemeClr>
                </a:solidFill>
                <a:latin typeface="Cabin" pitchFamily="2" charset="77"/>
              </a:endParaRPr>
            </a:p>
          </p:txBody>
        </p:sp>
        <p:sp>
          <p:nvSpPr>
            <p:cNvPr id="168" name="TextBox 167">
              <a:extLst>
                <a:ext uri="{FF2B5EF4-FFF2-40B4-BE49-F238E27FC236}">
                  <a16:creationId xmlns:a16="http://schemas.microsoft.com/office/drawing/2014/main" id="{53D81E32-E481-B894-49E6-22EDCFD6A0F1}"/>
                </a:ext>
              </a:extLst>
            </p:cNvPr>
            <p:cNvSpPr txBox="1"/>
            <p:nvPr/>
          </p:nvSpPr>
          <p:spPr>
            <a:xfrm>
              <a:off x="2787199" y="3467772"/>
              <a:ext cx="1122931" cy="843245"/>
            </a:xfrm>
            <a:prstGeom prst="rect">
              <a:avLst/>
            </a:prstGeom>
            <a:noFill/>
          </p:spPr>
          <p:txBody>
            <a:bodyPr wrap="square" lIns="0" tIns="0" rIns="0" bIns="0" rtlCol="0">
              <a:noAutofit/>
            </a:bodyPr>
            <a:lstStyle/>
            <a:p>
              <a:pPr>
                <a:spcBef>
                  <a:spcPts val="600"/>
                </a:spcBef>
              </a:pPr>
              <a:r>
                <a:rPr lang="en-US" sz="900" b="1" dirty="0">
                  <a:solidFill>
                    <a:srgbClr val="0369B5"/>
                  </a:solidFill>
                  <a:latin typeface="Cabin" pitchFamily="2" charset="77"/>
                </a:rPr>
                <a:t>105</a:t>
              </a:r>
              <a:r>
                <a:rPr lang="en-US" sz="900" dirty="0">
                  <a:latin typeface="Cabin" pitchFamily="2" charset="77"/>
                </a:rPr>
                <a:t> Calories</a:t>
              </a:r>
            </a:p>
            <a:p>
              <a:pPr>
                <a:spcBef>
                  <a:spcPts val="600"/>
                </a:spcBef>
              </a:pPr>
              <a:r>
                <a:rPr lang="en-US" sz="900" b="1" dirty="0">
                  <a:solidFill>
                    <a:srgbClr val="0369B5"/>
                  </a:solidFill>
                  <a:latin typeface="Cabin" pitchFamily="2" charset="77"/>
                </a:rPr>
                <a:t>8g</a:t>
              </a:r>
              <a:r>
                <a:rPr lang="en-US" sz="900" dirty="0">
                  <a:latin typeface="Cabin" pitchFamily="2" charset="77"/>
                </a:rPr>
                <a:t> Protein</a:t>
              </a:r>
            </a:p>
            <a:p>
              <a:pPr>
                <a:spcBef>
                  <a:spcPts val="600"/>
                </a:spcBef>
              </a:pPr>
              <a:r>
                <a:rPr lang="en-US" sz="900" b="1" dirty="0">
                  <a:solidFill>
                    <a:srgbClr val="0369B5"/>
                  </a:solidFill>
                  <a:latin typeface="Cabin" pitchFamily="2" charset="77"/>
                </a:rPr>
                <a:t>2g</a:t>
              </a:r>
              <a:r>
                <a:rPr lang="en-US" sz="900" b="1" dirty="0">
                  <a:latin typeface="Cabin" pitchFamily="2" charset="77"/>
                </a:rPr>
                <a:t> </a:t>
              </a:r>
              <a:r>
                <a:rPr lang="en-US" sz="900" dirty="0">
                  <a:latin typeface="Cabin" pitchFamily="2" charset="77"/>
                </a:rPr>
                <a:t>Fat</a:t>
              </a:r>
            </a:p>
            <a:p>
              <a:pPr>
                <a:spcBef>
                  <a:spcPts val="600"/>
                </a:spcBef>
              </a:pPr>
              <a:r>
                <a:rPr lang="en-US" sz="900" b="1" dirty="0">
                  <a:solidFill>
                    <a:srgbClr val="0369B5"/>
                  </a:solidFill>
                  <a:latin typeface="Cabin" pitchFamily="2" charset="77"/>
                </a:rPr>
                <a:t>13g</a:t>
              </a:r>
              <a:r>
                <a:rPr lang="en-US" sz="900" dirty="0">
                  <a:latin typeface="Cabin" pitchFamily="2" charset="77"/>
                </a:rPr>
                <a:t> Carbohydrates </a:t>
              </a:r>
            </a:p>
          </p:txBody>
        </p:sp>
      </p:grpSp>
      <p:sp>
        <p:nvSpPr>
          <p:cNvPr id="9" name="Rectangle 8">
            <a:extLst>
              <a:ext uri="{FF2B5EF4-FFF2-40B4-BE49-F238E27FC236}">
                <a16:creationId xmlns:a16="http://schemas.microsoft.com/office/drawing/2014/main" id="{1AC12EDC-909B-08A7-9352-F67841DEB548}"/>
              </a:ext>
            </a:extLst>
          </p:cNvPr>
          <p:cNvSpPr/>
          <p:nvPr/>
        </p:nvSpPr>
        <p:spPr>
          <a:xfrm>
            <a:off x="426771" y="8419528"/>
            <a:ext cx="146079" cy="146079"/>
          </a:xfrm>
          <a:prstGeom prst="rect">
            <a:avLst/>
          </a:prstGeom>
          <a:solidFill>
            <a:srgbClr val="0369B5"/>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accent6"/>
              </a:solidFill>
              <a:latin typeface="Cabin" pitchFamily="2" charset="77"/>
            </a:endParaRPr>
          </a:p>
        </p:txBody>
      </p:sp>
      <p:sp>
        <p:nvSpPr>
          <p:cNvPr id="10" name="TextBox 9">
            <a:extLst>
              <a:ext uri="{FF2B5EF4-FFF2-40B4-BE49-F238E27FC236}">
                <a16:creationId xmlns:a16="http://schemas.microsoft.com/office/drawing/2014/main" id="{CF2BAF2F-7CF6-E82E-4934-9ABC3FA7E07A}"/>
              </a:ext>
            </a:extLst>
          </p:cNvPr>
          <p:cNvSpPr txBox="1"/>
          <p:nvPr/>
        </p:nvSpPr>
        <p:spPr>
          <a:xfrm>
            <a:off x="653163" y="8419528"/>
            <a:ext cx="1722942" cy="146079"/>
          </a:xfrm>
          <a:prstGeom prst="rect">
            <a:avLst/>
          </a:prstGeom>
          <a:noFill/>
        </p:spPr>
        <p:txBody>
          <a:bodyPr wrap="square" lIns="0" tIns="0" rIns="0" bIns="0" rtlCol="0" anchor="ctr">
            <a:noAutofit/>
          </a:bodyPr>
          <a:lstStyle/>
          <a:p>
            <a:pPr>
              <a:spcBef>
                <a:spcPts val="600"/>
              </a:spcBef>
            </a:pPr>
            <a:r>
              <a:rPr lang="en-US" sz="1000" dirty="0">
                <a:latin typeface="Cabin" pitchFamily="2" charset="77"/>
              </a:rPr>
              <a:t>=  Naturally occurring nutrients</a:t>
            </a:r>
            <a:endParaRPr lang="en-US" sz="1000" baseline="30000" dirty="0">
              <a:latin typeface="Cabin" pitchFamily="2" charset="77"/>
            </a:endParaRPr>
          </a:p>
        </p:txBody>
      </p:sp>
      <p:sp>
        <p:nvSpPr>
          <p:cNvPr id="11" name="TextBox 10">
            <a:extLst>
              <a:ext uri="{FF2B5EF4-FFF2-40B4-BE49-F238E27FC236}">
                <a16:creationId xmlns:a16="http://schemas.microsoft.com/office/drawing/2014/main" id="{8D636EB9-D740-ACF3-20D8-73BDF361974A}"/>
              </a:ext>
            </a:extLst>
          </p:cNvPr>
          <p:cNvSpPr txBox="1"/>
          <p:nvPr/>
        </p:nvSpPr>
        <p:spPr>
          <a:xfrm>
            <a:off x="2621085" y="8425036"/>
            <a:ext cx="3284705" cy="135062"/>
          </a:xfrm>
          <a:prstGeom prst="rect">
            <a:avLst/>
          </a:prstGeom>
          <a:noFill/>
        </p:spPr>
        <p:txBody>
          <a:bodyPr wrap="square" lIns="0" tIns="0" rIns="0" bIns="0" rtlCol="0" anchor="ctr">
            <a:noAutofit/>
          </a:bodyPr>
          <a:lstStyle/>
          <a:p>
            <a:pPr>
              <a:spcBef>
                <a:spcPts val="600"/>
              </a:spcBef>
            </a:pPr>
            <a:r>
              <a:rPr lang="en-US" sz="1000" dirty="0">
                <a:latin typeface="Cabin" pitchFamily="2" charset="77"/>
              </a:rPr>
              <a:t>=  Nutrition data not available or reported quantitatively</a:t>
            </a:r>
            <a:endParaRPr lang="en-US" sz="1000" baseline="30000" dirty="0">
              <a:latin typeface="Cabin" pitchFamily="2" charset="77"/>
            </a:endParaRPr>
          </a:p>
        </p:txBody>
      </p:sp>
      <p:sp>
        <p:nvSpPr>
          <p:cNvPr id="12" name="TextBox 11">
            <a:extLst>
              <a:ext uri="{FF2B5EF4-FFF2-40B4-BE49-F238E27FC236}">
                <a16:creationId xmlns:a16="http://schemas.microsoft.com/office/drawing/2014/main" id="{6BB0AC92-33E8-7D20-A640-0D280CBA6127}"/>
              </a:ext>
            </a:extLst>
          </p:cNvPr>
          <p:cNvSpPr txBox="1"/>
          <p:nvPr/>
        </p:nvSpPr>
        <p:spPr>
          <a:xfrm>
            <a:off x="2353980" y="8419528"/>
            <a:ext cx="301801" cy="146079"/>
          </a:xfrm>
          <a:prstGeom prst="rect">
            <a:avLst/>
          </a:prstGeom>
          <a:noFill/>
        </p:spPr>
        <p:txBody>
          <a:bodyPr wrap="square" lIns="0" tIns="0" rIns="0" bIns="0" rtlCol="0" anchor="ctr">
            <a:noAutofit/>
          </a:bodyPr>
          <a:lstStyle/>
          <a:p>
            <a:r>
              <a:rPr lang="en-US" sz="1000" dirty="0">
                <a:latin typeface="Cabin" pitchFamily="2" charset="77"/>
              </a:rPr>
              <a:t>N/A</a:t>
            </a:r>
          </a:p>
        </p:txBody>
      </p:sp>
    </p:spTree>
    <p:extLst>
      <p:ext uri="{BB962C8B-B14F-4D97-AF65-F5344CB8AC3E}">
        <p14:creationId xmlns:p14="http://schemas.microsoft.com/office/powerpoint/2010/main" val="1024015821"/>
      </p:ext>
    </p:extLst>
  </p:cSld>
  <p:clrMapOvr>
    <a:masterClrMapping/>
  </p:clrMapOvr>
</p:sld>
</file>

<file path=ppt/theme/theme1.xml><?xml version="1.0" encoding="utf-8"?>
<a:theme xmlns:a="http://schemas.openxmlformats.org/drawingml/2006/main" name="Office Theme">
  <a:themeElements>
    <a:clrScheme name="pcs educational">
      <a:dk1>
        <a:srgbClr val="000000"/>
      </a:dk1>
      <a:lt1>
        <a:srgbClr val="FFFFFF"/>
      </a:lt1>
      <a:dk2>
        <a:srgbClr val="224051"/>
      </a:dk2>
      <a:lt2>
        <a:srgbClr val="EEEEEE"/>
      </a:lt2>
      <a:accent1>
        <a:srgbClr val="4C90A9"/>
      </a:accent1>
      <a:accent2>
        <a:srgbClr val="4F7310"/>
      </a:accent2>
      <a:accent3>
        <a:srgbClr val="CEE860"/>
      </a:accent3>
      <a:accent4>
        <a:srgbClr val="C56E40"/>
      </a:accent4>
      <a:accent5>
        <a:srgbClr val="DAAD46"/>
      </a:accent5>
      <a:accent6>
        <a:srgbClr val="6E82C3"/>
      </a:accent6>
      <a:hlink>
        <a:srgbClr val="4C90A9"/>
      </a:hlink>
      <a:folHlink>
        <a:srgbClr val="EEEEEE"/>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9525">
          <a:solidFill>
            <a:schemeClr val="tx1">
              <a:alpha val="5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BECC439753C58409C45F8EF3F914813" ma:contentTypeVersion="0" ma:contentTypeDescription="Create a new document." ma:contentTypeScope="" ma:versionID="dd3b49cfc46f6f96c525e6954f57d5e4">
  <xsd:schema xmlns:xsd="http://www.w3.org/2001/XMLSchema" xmlns:xs="http://www.w3.org/2001/XMLSchema" xmlns:p="http://schemas.microsoft.com/office/2006/metadata/properties" xmlns:ns2="4d669671-6875-40ad-9d4b-e9c2f187e348" targetNamespace="http://schemas.microsoft.com/office/2006/metadata/properties" ma:root="true" ma:fieldsID="f3c78608fd1380fd76908047da1a9b67" ns2:_="">
    <xsd:import namespace="4d669671-6875-40ad-9d4b-e9c2f187e348"/>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669671-6875-40ad-9d4b-e9c2f187e34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1F199E-DED3-48FD-8058-28D2E3F8E297}">
  <ds:schemaRefs>
    <ds:schemaRef ds:uri="http://schemas.microsoft.com/sharepoint/v3/contenttype/forms"/>
  </ds:schemaRefs>
</ds:datastoreItem>
</file>

<file path=customXml/itemProps2.xml><?xml version="1.0" encoding="utf-8"?>
<ds:datastoreItem xmlns:ds="http://schemas.openxmlformats.org/officeDocument/2006/customXml" ds:itemID="{A18ADF7A-78AD-458E-96D6-4A5FB263B951}">
  <ds:schemaRefs>
    <ds:schemaRef ds:uri="http://schemas.microsoft.com/office/2006/documentManagement/types"/>
    <ds:schemaRef ds:uri="http://purl.org/dc/dcmitype/"/>
    <ds:schemaRef ds:uri="http://schemas.microsoft.com/office/infopath/2007/PartnerControls"/>
    <ds:schemaRef ds:uri="http://schemas.microsoft.com/office/2006/metadata/properties"/>
    <ds:schemaRef ds:uri="http://purl.org/dc/elements/1.1/"/>
    <ds:schemaRef ds:uri="http://schemas.openxmlformats.org/package/2006/metadata/core-properties"/>
    <ds:schemaRef ds:uri="4d669671-6875-40ad-9d4b-e9c2f187e348"/>
    <ds:schemaRef ds:uri="http://www.w3.org/XML/1998/namespace"/>
    <ds:schemaRef ds:uri="http://purl.org/dc/terms/"/>
  </ds:schemaRefs>
</ds:datastoreItem>
</file>

<file path=customXml/itemProps3.xml><?xml version="1.0" encoding="utf-8"?>
<ds:datastoreItem xmlns:ds="http://schemas.openxmlformats.org/officeDocument/2006/customXml" ds:itemID="{CFCA6792-EE36-4884-8308-352DBD7A7A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669671-6875-40ad-9d4b-e9c2f187e3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8335</TotalTime>
  <Words>589</Words>
  <Application>Microsoft Office PowerPoint</Application>
  <PresentationFormat>Custom</PresentationFormat>
  <Paragraphs>118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Avenir Book</vt:lpstr>
      <vt:lpstr>Cabin</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NDC Fracture Study Snapshot__mm edits.pptx</dc:title>
  <dc:creator>Danielle John</dc:creator>
  <cp:lastModifiedBy>Curran, Jean</cp:lastModifiedBy>
  <cp:revision>490</cp:revision>
  <cp:lastPrinted>2023-09-15T20:20:28Z</cp:lastPrinted>
  <dcterms:created xsi:type="dcterms:W3CDTF">2021-10-26T17:29:38Z</dcterms:created>
  <dcterms:modified xsi:type="dcterms:W3CDTF">2025-01-15T15:30:15Z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0x010100EBECC439753C58409C45F8EF3F914813</vt:lpwstr>
  </property>
  <property fmtid="{D5CDD505-2E9C-101B-9397-08002B2CF9AE}" pid="3" name="WorkflowChangePath">
    <vt:lpwstr>9aa5e49d-9b41-47bb-a12e-0a3f6253edb9,2;</vt:lpwstr>
  </property>
</Properties>
</file>